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65" r:id="rId4"/>
    <p:sldId id="266" r:id="rId5"/>
    <p:sldId id="268" r:id="rId6"/>
    <p:sldId id="270" r:id="rId7"/>
    <p:sldId id="274" r:id="rId8"/>
    <p:sldId id="275" r:id="rId9"/>
    <p:sldId id="276" r:id="rId10"/>
    <p:sldId id="273" r:id="rId11"/>
    <p:sldId id="267" r:id="rId12"/>
    <p:sldId id="269" r:id="rId13"/>
    <p:sldId id="259" r:id="rId14"/>
    <p:sldId id="260" r:id="rId15"/>
    <p:sldId id="261" r:id="rId16"/>
    <p:sldId id="262" r:id="rId17"/>
    <p:sldId id="263" r:id="rId18"/>
    <p:sldId id="280" r:id="rId19"/>
    <p:sldId id="277" r:id="rId20"/>
    <p:sldId id="281" r:id="rId21"/>
    <p:sldId id="279" r:id="rId22"/>
    <p:sldId id="264" r:id="rId23"/>
  </p:sldIdLst>
  <p:sldSz cx="18288000" cy="10287000"/>
  <p:notesSz cx="6858000" cy="9144000"/>
  <p:embeddedFontLst>
    <p:embeddedFont>
      <p:font typeface="Comic Sans MS" panose="030F0902030302020204" pitchFamily="66" charset="0"/>
      <p:regular r:id="rId25"/>
      <p:bold r:id="rId26"/>
      <p:italic r:id="rId27"/>
      <p:boldItalic r:id="rId28"/>
    </p:embeddedFont>
    <p:embeddedFont>
      <p:font typeface="Nunito" pitchFamily="2" charset="77"/>
      <p:regular r:id="rId29"/>
      <p:bold r:id="rId30"/>
      <p:italic r:id="rId31"/>
      <p:boldItalic r:id="rId3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D30952B-75BB-E3CB-70BA-1E19B4439157}" name="Frederic Mertz" initials="FM" userId="0795b438816b9839" providerId="Windows Live"/>
  <p188:author id="{BE0A75AC-2F10-D7DE-BD69-A470764B1852}" name="Nenad Dubajic" initials="ND" userId="S::nenad@cefisasbl.onmicrosoft.com::006126da-2876-4593-b052-bd046c36ffba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2C1DC"/>
    <a:srgbClr val="E5482B"/>
    <a:srgbClr val="2621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1A9552F-E811-475F-BE92-2E105CDE7BA3}" v="4" dt="2025-09-29T14:51:20.352"/>
    <p1510:client id="{A7089061-AFC6-4BFF-A76D-B75103FE4FC9}" v="9" dt="2025-09-29T14:53:24.33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58" autoAdjust="0"/>
    <p:restoredTop sz="94595" autoAdjust="0"/>
  </p:normalViewPr>
  <p:slideViewPr>
    <p:cSldViewPr>
      <p:cViewPr varScale="1">
        <p:scale>
          <a:sx n="95" d="100"/>
          <a:sy n="95" d="100"/>
        </p:scale>
        <p:origin x="208" y="7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9" Type="http://schemas.microsoft.com/office/2018/10/relationships/authors" Target="authors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na Kirsch" userId="aBM8LhCv3Ag3VwwccVR2plqskmvKdnKnXkhzo8BtMC0=" providerId="None" clId="Web-{A7089061-AFC6-4BFF-A76D-B75103FE4FC9}"/>
    <pc:docChg chg="modSld">
      <pc:chgData name="Anna Kirsch" userId="aBM8LhCv3Ag3VwwccVR2plqskmvKdnKnXkhzo8BtMC0=" providerId="None" clId="Web-{A7089061-AFC6-4BFF-A76D-B75103FE4FC9}" dt="2025-09-29T14:53:19.573" v="3" actId="20577"/>
      <pc:docMkLst>
        <pc:docMk/>
      </pc:docMkLst>
      <pc:sldChg chg="modSp">
        <pc:chgData name="Anna Kirsch" userId="aBM8LhCv3Ag3VwwccVR2plqskmvKdnKnXkhzo8BtMC0=" providerId="None" clId="Web-{A7089061-AFC6-4BFF-A76D-B75103FE4FC9}" dt="2025-09-29T14:53:19.573" v="3" actId="20577"/>
        <pc:sldMkLst>
          <pc:docMk/>
          <pc:sldMk cId="2383001976" sldId="268"/>
        </pc:sldMkLst>
        <pc:spChg chg="mod">
          <ac:chgData name="Anna Kirsch" userId="aBM8LhCv3Ag3VwwccVR2plqskmvKdnKnXkhzo8BtMC0=" providerId="None" clId="Web-{A7089061-AFC6-4BFF-A76D-B75103FE4FC9}" dt="2025-09-29T14:53:19.573" v="3" actId="20577"/>
          <ac:spMkLst>
            <pc:docMk/>
            <pc:sldMk cId="2383001976" sldId="268"/>
            <ac:spMk id="10" creationId="{E6157597-7CD2-3720-0E1F-BA0F43232FFB}"/>
          </ac:spMkLst>
        </pc:spChg>
      </pc:sldChg>
    </pc:docChg>
  </pc:docChgLst>
  <pc:docChgLst>
    <pc:chgData name="Anna Kirsch" userId="aBM8LhCv3Ag3VwwccVR2plqskmvKdnKnXkhzo8BtMC0=" providerId="None" clId="Web-{11A9552F-E811-475F-BE92-2E105CDE7BA3}"/>
    <pc:docChg chg="modSld">
      <pc:chgData name="Anna Kirsch" userId="aBM8LhCv3Ag3VwwccVR2plqskmvKdnKnXkhzo8BtMC0=" providerId="None" clId="Web-{11A9552F-E811-475F-BE92-2E105CDE7BA3}" dt="2025-09-29T14:51:20.352" v="1" actId="20577"/>
      <pc:docMkLst>
        <pc:docMk/>
      </pc:docMkLst>
      <pc:sldChg chg="modSp">
        <pc:chgData name="Anna Kirsch" userId="aBM8LhCv3Ag3VwwccVR2plqskmvKdnKnXkhzo8BtMC0=" providerId="None" clId="Web-{11A9552F-E811-475F-BE92-2E105CDE7BA3}" dt="2025-09-29T14:51:20.352" v="1" actId="20577"/>
        <pc:sldMkLst>
          <pc:docMk/>
          <pc:sldMk cId="0" sldId="259"/>
        </pc:sldMkLst>
        <pc:spChg chg="mod">
          <ac:chgData name="Anna Kirsch" userId="aBM8LhCv3Ag3VwwccVR2plqskmvKdnKnXkhzo8BtMC0=" providerId="None" clId="Web-{11A9552F-E811-475F-BE92-2E105CDE7BA3}" dt="2025-09-29T14:51:20.352" v="1" actId="20577"/>
          <ac:spMkLst>
            <pc:docMk/>
            <pc:sldMk cId="0" sldId="259"/>
            <ac:spMk id="8" creationId="{00000000-0000-0000-0000-000000000000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\annickjacobs\Desktop\Forum%20national%20&amp;%20re&#769;gional\Huncherange\Donne&#769;es%20stistiques_Sud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/Volumes/Cefis/Animat.Format/Forums%20re&#769;gionaux/Documents%20forums%20octobre%202025/Niederanven/20251006_donne&#769;es%20Niederanven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/Volumes/Cefis/Animat.Format/Forums%20re&#769;gionaux/Documents%20forums%20octobre%202025/Niederanven/20251006_donne&#769;es%20Niederanven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\annickjacobs\Desktop\Forum%20national%20&amp;%20re&#769;gional\Huncherange\Donne&#769;es%20stistiques_Sud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/Volumes/Cefis/Animat.Format/Forums%20re&#769;gionaux/Documents%20forums%20octobre%202025/Niederanven/20251006_donne&#769;es%20Niederanven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/Volumes/Cefis/Animat.Format/Forums%20re&#769;gionaux/Documents%20forums%20octobre%202025/Niederanven/20251006_donne&#769;es%20Niederanven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\annickjacobs\Desktop\Forum%20national%20&amp;%20re&#769;gional\Huncherange\Donne&#769;es%20stistiques_Sud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/Volumes/Cefis/Animat.Format/Forums%20re&#769;gionaux/Documents%20forums%20octobre%202025/Niederanven/20251006_donne&#769;es%20Niederanven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/Volumes/Cefis/Animat.Format/Forums%20re&#769;gionaux/Documents%20forums%20octobre%202025/Niederanven/20251006_donne&#769;es%20Niederanven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/Volumes/Cefis/Animat.Format/Forums%20re&#769;gionaux/Documents%20forums%20octobre%202025/Niederanven/20251006_donne&#769;es%20Niederanven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/Volumes/Cefis/Animat.Format/Forums%20re&#769;gionaux/Documents%20forums%20octobre%202025/Niederanven/20251006_donne&#769;es%20Niederanven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/Volumes/Cefis/Animat.Format/Forums%20re&#769;gionaux/Documents%20forums%20octobre%202025/Niederanven/20251006_donne&#769;es%20Niederanven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tx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omic Sans MS" panose="030F0902030302020204" pitchFamily="66" charset="0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évolution!$A$10:$A$14</c:f>
              <c:numCache>
                <c:formatCode>General</c:formatCode>
                <c:ptCount val="5"/>
                <c:pt idx="0">
                  <c:v>1999</c:v>
                </c:pt>
                <c:pt idx="1">
                  <c:v>2005</c:v>
                </c:pt>
                <c:pt idx="2">
                  <c:v>2011</c:v>
                </c:pt>
                <c:pt idx="3">
                  <c:v>2017</c:v>
                </c:pt>
                <c:pt idx="4">
                  <c:v>2023</c:v>
                </c:pt>
              </c:numCache>
            </c:numRef>
          </c:cat>
          <c:val>
            <c:numRef>
              <c:f>évolution!$B$10:$B$14</c:f>
              <c:numCache>
                <c:formatCode>0.0%</c:formatCode>
                <c:ptCount val="5"/>
                <c:pt idx="0">
                  <c:v>0.124</c:v>
                </c:pt>
                <c:pt idx="1">
                  <c:v>0.154</c:v>
                </c:pt>
                <c:pt idx="2">
                  <c:v>0.16900000000000001</c:v>
                </c:pt>
                <c:pt idx="3">
                  <c:v>0.22800000000000001</c:v>
                </c:pt>
                <c:pt idx="4">
                  <c:v>0.19800000000000001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F7F-6E44-A2A6-38F054EFF5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01773376"/>
        <c:axId val="900797792"/>
      </c:barChart>
      <c:catAx>
        <c:axId val="901773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902030302020204" pitchFamily="66" charset="0"/>
                <a:ea typeface="+mn-ea"/>
                <a:cs typeface="+mn-cs"/>
              </a:defRPr>
            </a:pPr>
            <a:endParaRPr lang="fr-FR"/>
          </a:p>
        </c:txPr>
        <c:crossAx val="900797792"/>
        <c:crosses val="autoZero"/>
        <c:auto val="1"/>
        <c:lblAlgn val="ctr"/>
        <c:lblOffset val="100"/>
        <c:noMultiLvlLbl val="0"/>
      </c:catAx>
      <c:valAx>
        <c:axId val="9007977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902030302020204" pitchFamily="66" charset="0"/>
                <a:ea typeface="+mn-ea"/>
                <a:cs typeface="+mn-cs"/>
              </a:defRPr>
            </a:pPr>
            <a:endParaRPr lang="fr-FR"/>
          </a:p>
        </c:txPr>
        <c:crossAx val="9017733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spPr>
            <a:solidFill>
              <a:srgbClr val="E5482B"/>
            </a:solidFill>
          </c:spPr>
          <c:dPt>
            <c:idx val="0"/>
            <c:bubble3D val="0"/>
            <c:spPr>
              <a:solidFill>
                <a:srgbClr val="26216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DC1-434A-B0A0-2BF2C96ED9AB}"/>
              </c:ext>
            </c:extLst>
          </c:dPt>
          <c:dPt>
            <c:idx val="1"/>
            <c:bubble3D val="0"/>
            <c:spPr>
              <a:solidFill>
                <a:srgbClr val="E5482B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DC1-434A-B0A0-2BF2C96ED9A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500" b="0" i="0" u="none" strike="noStrike" kern="1200" baseline="0">
                    <a:solidFill>
                      <a:schemeClr val="bg1"/>
                    </a:solidFill>
                    <a:latin typeface="Comic Sans MS" panose="030F0902030302020204" pitchFamily="66" charset="0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'PopTot vs PopEl'!$A$27:$A$28</c:f>
              <c:strCache>
                <c:ptCount val="2"/>
                <c:pt idx="0">
                  <c:v>Résidents non-luxembourgeois</c:v>
                </c:pt>
                <c:pt idx="1">
                  <c:v>Luxembourgeois</c:v>
                </c:pt>
              </c:strCache>
            </c:strRef>
          </c:cat>
          <c:val>
            <c:numRef>
              <c:f>'PopTot vs PopEl'!$C$27:$C$28</c:f>
              <c:numCache>
                <c:formatCode>0.0%</c:formatCode>
                <c:ptCount val="2"/>
                <c:pt idx="0">
                  <c:v>9.8339387649195642E-2</c:v>
                </c:pt>
                <c:pt idx="1">
                  <c:v>0.90166061235080441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DC1-434A-B0A0-2BF2C96ED9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omic Sans MS" panose="030F0902030302020204" pitchFamily="66" charset="0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spPr>
            <a:solidFill>
              <a:srgbClr val="262162"/>
            </a:solidFill>
          </c:spPr>
          <c:dPt>
            <c:idx val="0"/>
            <c:bubble3D val="0"/>
            <c:spPr>
              <a:solidFill>
                <a:srgbClr val="26216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110-1147-A339-D08FA5D4A168}"/>
              </c:ext>
            </c:extLst>
          </c:dPt>
          <c:dPt>
            <c:idx val="1"/>
            <c:bubble3D val="0"/>
            <c:spPr>
              <a:solidFill>
                <a:srgbClr val="E5482B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110-1147-A339-D08FA5D4A168}"/>
              </c:ext>
            </c:extLst>
          </c:dPt>
          <c:dLbls>
            <c:dLbl>
              <c:idx val="0"/>
              <c:layout>
                <c:manualLayout>
                  <c:x val="4.9843330679170725E-2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500" b="0" i="0" u="none" strike="noStrike" kern="1200" baseline="0">
                      <a:solidFill>
                        <a:schemeClr val="tx1"/>
                      </a:solidFill>
                      <a:latin typeface="Comic Sans MS" panose="030F0902030302020204" pitchFamily="66" charset="0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110-1147-A339-D08FA5D4A16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500" b="0" i="0" u="none" strike="noStrike" kern="1200" baseline="0">
                    <a:solidFill>
                      <a:schemeClr val="bg1"/>
                    </a:solidFill>
                    <a:latin typeface="Comic Sans MS" panose="030F0902030302020204" pitchFamily="66" charset="0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'PopTot vs PopEl'!$A$32:$A$33</c:f>
              <c:strCache>
                <c:ptCount val="2"/>
                <c:pt idx="0">
                  <c:v>Résidents non-luxembourgeois</c:v>
                </c:pt>
                <c:pt idx="1">
                  <c:v>Luxembourgeois</c:v>
                </c:pt>
              </c:strCache>
            </c:strRef>
          </c:cat>
          <c:val>
            <c:numRef>
              <c:f>'PopTot vs PopEl'!$C$32:$C$33</c:f>
              <c:numCache>
                <c:formatCode>0.0%</c:formatCode>
                <c:ptCount val="2"/>
                <c:pt idx="0">
                  <c:v>1.8733273862622659E-2</c:v>
                </c:pt>
                <c:pt idx="1">
                  <c:v>0.98126672613737731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110-1147-A339-D08FA5D4A1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omic Sans MS" panose="030F0902030302020204" pitchFamily="66" charset="0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Résumé!$B$1</c:f>
              <c:strCache>
                <c:ptCount val="1"/>
                <c:pt idx="0">
                  <c:v>Etrangers </c:v>
                </c:pt>
              </c:strCache>
            </c:strRef>
          </c:tx>
          <c:spPr>
            <a:solidFill>
              <a:srgbClr val="262162"/>
            </a:solidFill>
            <a:ln>
              <a:noFill/>
            </a:ln>
            <a:effectLst/>
          </c:spPr>
          <c:invertIfNegative val="0"/>
          <c:dLbls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CCE-1140-9CC6-F50D9588AD6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500" b="1" i="0" u="none" strike="noStrike" kern="1200" baseline="0">
                    <a:solidFill>
                      <a:schemeClr val="bg1"/>
                    </a:solidFill>
                    <a:latin typeface="Comic Sans MS" panose="030F0902030302020204" pitchFamily="66" charset="0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Résumé!$A$2:$A$5</c:f>
              <c:strCache>
                <c:ptCount val="4"/>
                <c:pt idx="0">
                  <c:v>Population totale</c:v>
                </c:pt>
                <c:pt idx="1">
                  <c:v>Population électorale</c:v>
                </c:pt>
                <c:pt idx="2">
                  <c:v>Candidats</c:v>
                </c:pt>
                <c:pt idx="3">
                  <c:v>Elus</c:v>
                </c:pt>
              </c:strCache>
            </c:strRef>
          </c:cat>
          <c:val>
            <c:numRef>
              <c:f>Résumé!$B$2:$B$5</c:f>
              <c:numCache>
                <c:formatCode>0.0%</c:formatCode>
                <c:ptCount val="4"/>
                <c:pt idx="0">
                  <c:v>0.4702913458450701</c:v>
                </c:pt>
                <c:pt idx="1">
                  <c:v>0.15072966229982815</c:v>
                </c:pt>
                <c:pt idx="2">
                  <c:v>9.8339387649195642E-2</c:v>
                </c:pt>
                <c:pt idx="3">
                  <c:v>1.8733273862622659E-2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CCE-1140-9CC6-F50D9588AD68}"/>
            </c:ext>
          </c:extLst>
        </c:ser>
        <c:ser>
          <c:idx val="1"/>
          <c:order val="1"/>
          <c:tx>
            <c:strRef>
              <c:f>Résumé!$C$1</c:f>
              <c:strCache>
                <c:ptCount val="1"/>
                <c:pt idx="0">
                  <c:v>Luxembourgeois</c:v>
                </c:pt>
              </c:strCache>
            </c:strRef>
          </c:tx>
          <c:spPr>
            <a:solidFill>
              <a:srgbClr val="E5482B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500" b="1" i="0" u="none" strike="noStrike" kern="1200" baseline="0">
                    <a:solidFill>
                      <a:schemeClr val="bg1"/>
                    </a:solidFill>
                    <a:latin typeface="Comic Sans MS" panose="030F0902030302020204" pitchFamily="66" charset="0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Résumé!$A$2:$A$5</c:f>
              <c:strCache>
                <c:ptCount val="4"/>
                <c:pt idx="0">
                  <c:v>Population totale</c:v>
                </c:pt>
                <c:pt idx="1">
                  <c:v>Population électorale</c:v>
                </c:pt>
                <c:pt idx="2">
                  <c:v>Candidats</c:v>
                </c:pt>
                <c:pt idx="3">
                  <c:v>Elus</c:v>
                </c:pt>
              </c:strCache>
            </c:strRef>
          </c:cat>
          <c:val>
            <c:numRef>
              <c:f>Résumé!$C$2:$C$5</c:f>
              <c:numCache>
                <c:formatCode>0.0%</c:formatCode>
                <c:ptCount val="4"/>
                <c:pt idx="0">
                  <c:v>0.52970865415492985</c:v>
                </c:pt>
                <c:pt idx="1">
                  <c:v>0.8492703377001718</c:v>
                </c:pt>
                <c:pt idx="2">
                  <c:v>0.90166061235080441</c:v>
                </c:pt>
                <c:pt idx="3">
                  <c:v>0.98126672613737731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CCE-1140-9CC6-F50D9588AD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overlap val="100"/>
        <c:axId val="724763664"/>
        <c:axId val="724765376"/>
      </c:barChart>
      <c:catAx>
        <c:axId val="7247636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5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902030302020204" pitchFamily="66" charset="0"/>
                <a:ea typeface="+mn-ea"/>
                <a:cs typeface="+mn-cs"/>
              </a:defRPr>
            </a:pPr>
            <a:endParaRPr lang="fr-FR"/>
          </a:p>
        </c:txPr>
        <c:crossAx val="724765376"/>
        <c:crosses val="autoZero"/>
        <c:auto val="1"/>
        <c:lblAlgn val="ctr"/>
        <c:lblOffset val="100"/>
        <c:noMultiLvlLbl val="0"/>
      </c:catAx>
      <c:valAx>
        <c:axId val="724765376"/>
        <c:scaling>
          <c:orientation val="minMax"/>
          <c:max val="1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crossAx val="7247636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5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omic Sans MS" panose="030F0902030302020204" pitchFamily="66" charset="0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26216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778-794B-9A24-CA5413CCE9A0}"/>
              </c:ext>
            </c:extLst>
          </c:dPt>
          <c:dPt>
            <c:idx val="1"/>
            <c:bubble3D val="0"/>
            <c:spPr>
              <a:solidFill>
                <a:srgbClr val="E5482B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778-794B-9A24-CA5413CCE9A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500" b="0" i="0" u="none" strike="noStrike" kern="1200" baseline="0">
                    <a:solidFill>
                      <a:schemeClr val="bg1"/>
                    </a:solidFill>
                    <a:latin typeface="Comic Sans MS" panose="030F0902030302020204" pitchFamily="66" charset="0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'PopTot vs PopEl'!$A$2:$A$3</c:f>
              <c:strCache>
                <c:ptCount val="2"/>
                <c:pt idx="0">
                  <c:v>Résidents non-luxembourgeois</c:v>
                </c:pt>
                <c:pt idx="1">
                  <c:v>Luxembourgeois</c:v>
                </c:pt>
              </c:strCache>
            </c:strRef>
          </c:cat>
          <c:val>
            <c:numRef>
              <c:f>'PopTot vs PopEl'!$C$2:$C$3</c:f>
              <c:numCache>
                <c:formatCode>0.0%</c:formatCode>
                <c:ptCount val="2"/>
                <c:pt idx="0">
                  <c:v>0.4702913458450701</c:v>
                </c:pt>
                <c:pt idx="1">
                  <c:v>0.52970865415492985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778-794B-9A24-CA5413CCE9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omic Sans MS" panose="030F0902030302020204" pitchFamily="66" charset="0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26216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199-7A4D-870F-762124072A7E}"/>
              </c:ext>
            </c:extLst>
          </c:dPt>
          <c:dPt>
            <c:idx val="1"/>
            <c:bubble3D val="0"/>
            <c:spPr>
              <a:solidFill>
                <a:srgbClr val="E5482B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199-7A4D-870F-762124072A7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500" b="0" i="0" u="none" strike="noStrike" kern="1200" baseline="0">
                    <a:solidFill>
                      <a:schemeClr val="bg1"/>
                    </a:solidFill>
                    <a:latin typeface="Comic Sans MS" panose="030F0902030302020204" pitchFamily="66" charset="0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'PopTot vs PopEl'!$A$10:$A$11</c:f>
              <c:strCache>
                <c:ptCount val="2"/>
                <c:pt idx="0">
                  <c:v>Electeurs non-luxembourgeois</c:v>
                </c:pt>
                <c:pt idx="1">
                  <c:v>Electeurs luxembourgeois</c:v>
                </c:pt>
              </c:strCache>
            </c:strRef>
          </c:cat>
          <c:val>
            <c:numRef>
              <c:f>'PopTot vs PopEl'!$C$10:$C$11</c:f>
              <c:numCache>
                <c:formatCode>0.0%</c:formatCode>
                <c:ptCount val="2"/>
                <c:pt idx="0">
                  <c:v>0.15072966229982815</c:v>
                </c:pt>
                <c:pt idx="1">
                  <c:v>0.8492703377001718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199-7A4D-870F-762124072A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omic Sans MS" panose="030F0902030302020204" pitchFamily="66" charset="0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spPr>
            <a:solidFill>
              <a:srgbClr val="A2C1DC"/>
            </a:solidFill>
          </c:spPr>
          <c:dPt>
            <c:idx val="0"/>
            <c:bubble3D val="0"/>
            <c:spPr>
              <a:solidFill>
                <a:srgbClr val="26216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913-7140-A825-8022EC4568C0}"/>
              </c:ext>
            </c:extLst>
          </c:dPt>
          <c:dPt>
            <c:idx val="1"/>
            <c:bubble3D val="0"/>
            <c:spPr>
              <a:solidFill>
                <a:srgbClr val="A2C1D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913-7140-A825-8022EC4568C0}"/>
              </c:ext>
            </c:extLst>
          </c:dPt>
          <c:dLbls>
            <c:dLbl>
              <c:idx val="0"/>
              <c:layout>
                <c:manualLayout>
                  <c:x val="-0.10552310707996944"/>
                  <c:y val="0.164941442422446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913-7140-A825-8022EC4568C0}"/>
                </c:ext>
              </c:extLst>
            </c:dLbl>
            <c:dLbl>
              <c:idx val="1"/>
              <c:layout>
                <c:manualLayout>
                  <c:x val="0.16567393150103796"/>
                  <c:y val="-0.2291382638428036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913-7140-A825-8022EC4568C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000" b="1" i="0" u="none" strike="noStrike" kern="1200" baseline="0">
                    <a:solidFill>
                      <a:schemeClr val="bg1"/>
                    </a:solidFill>
                    <a:latin typeface="Comic Sans MS" panose="030F0902030302020204" pitchFamily="66" charset="0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'PopTot vs PopEl'!$A$19:$A$20</c:f>
              <c:strCache>
                <c:ptCount val="2"/>
                <c:pt idx="0">
                  <c:v>Electeurs inscrits </c:v>
                </c:pt>
                <c:pt idx="1">
                  <c:v>Electeurs potentiels</c:v>
                </c:pt>
              </c:strCache>
            </c:strRef>
          </c:cat>
          <c:val>
            <c:numRef>
              <c:f>'PopTot vs PopEl'!$C$19:$C$20</c:f>
              <c:numCache>
                <c:formatCode>0.0%</c:formatCode>
                <c:ptCount val="2"/>
                <c:pt idx="0">
                  <c:v>0.19838075923696052</c:v>
                </c:pt>
                <c:pt idx="1">
                  <c:v>0.80161924076303948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913-7140-A825-8022EC4568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3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902030302020204" pitchFamily="66" charset="0"/>
                <a:ea typeface="+mn-ea"/>
                <a:cs typeface="+mn-cs"/>
              </a:defRPr>
            </a:pPr>
            <a:endParaRPr lang="fr-FR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3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902030302020204" pitchFamily="66" charset="0"/>
                <a:ea typeface="+mn-ea"/>
                <a:cs typeface="+mn-cs"/>
              </a:defRPr>
            </a:pPr>
            <a:endParaRPr lang="fr-FR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omic Sans MS" panose="030F0902030302020204" pitchFamily="66" charset="0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Centre!$H$2:$H$38</c:f>
              <c:strCache>
                <c:ptCount val="37"/>
                <c:pt idx="0">
                  <c:v>Bech</c:v>
                </c:pt>
                <c:pt idx="1">
                  <c:v>Sandweiler</c:v>
                </c:pt>
                <c:pt idx="2">
                  <c:v>Betzdorf</c:v>
                </c:pt>
                <c:pt idx="3">
                  <c:v>Lenningen</c:v>
                </c:pt>
                <c:pt idx="4">
                  <c:v>Niederanven</c:v>
                </c:pt>
                <c:pt idx="5">
                  <c:v>Steinsel</c:v>
                </c:pt>
                <c:pt idx="6">
                  <c:v>Weiler-la-Tour</c:v>
                </c:pt>
                <c:pt idx="7">
                  <c:v>Mondorf-les-Bains</c:v>
                </c:pt>
                <c:pt idx="8">
                  <c:v>Schuttrange</c:v>
                </c:pt>
                <c:pt idx="9">
                  <c:v>Strassen</c:v>
                </c:pt>
                <c:pt idx="10">
                  <c:v>Junglinster</c:v>
                </c:pt>
                <c:pt idx="11">
                  <c:v>Wormeldange</c:v>
                </c:pt>
                <c:pt idx="12">
                  <c:v>Contern</c:v>
                </c:pt>
                <c:pt idx="13">
                  <c:v>Echternach</c:v>
                </c:pt>
                <c:pt idx="14">
                  <c:v>Bous</c:v>
                </c:pt>
                <c:pt idx="15">
                  <c:v>Bertrange</c:v>
                </c:pt>
                <c:pt idx="16">
                  <c:v>Hesperange</c:v>
                </c:pt>
                <c:pt idx="17">
                  <c:v>Rosport-Mompach</c:v>
                </c:pt>
                <c:pt idx="18">
                  <c:v>Waldbillig</c:v>
                </c:pt>
                <c:pt idx="19">
                  <c:v>Grevenmacher</c:v>
                </c:pt>
                <c:pt idx="20">
                  <c:v>Dalheim</c:v>
                </c:pt>
                <c:pt idx="21">
                  <c:v>Walferdange</c:v>
                </c:pt>
                <c:pt idx="22">
                  <c:v>Waldbredimus</c:v>
                </c:pt>
                <c:pt idx="23">
                  <c:v>Mertert</c:v>
                </c:pt>
                <c:pt idx="24">
                  <c:v>Schengen</c:v>
                </c:pt>
                <c:pt idx="25">
                  <c:v>Manternach</c:v>
                </c:pt>
                <c:pt idx="26">
                  <c:v>Consdorf</c:v>
                </c:pt>
                <c:pt idx="27">
                  <c:v>Biwer</c:v>
                </c:pt>
                <c:pt idx="28">
                  <c:v>Berdorf</c:v>
                </c:pt>
                <c:pt idx="29">
                  <c:v>Flaxweiler</c:v>
                </c:pt>
                <c:pt idx="30">
                  <c:v>Luxembourg</c:v>
                </c:pt>
                <c:pt idx="31">
                  <c:v>Stadtbredimus</c:v>
                </c:pt>
                <c:pt idx="32">
                  <c:v>Beaufort</c:v>
                </c:pt>
                <c:pt idx="33">
                  <c:v>Remich</c:v>
                </c:pt>
                <c:pt idx="35">
                  <c:v>Région Centre</c:v>
                </c:pt>
                <c:pt idx="36">
                  <c:v>Grand-Duché</c:v>
                </c:pt>
              </c:strCache>
            </c:strRef>
          </c:cat>
          <c:val>
            <c:numRef>
              <c:f>Centre!$I$2:$I$38</c:f>
              <c:numCache>
                <c:formatCode>0.0%</c:formatCode>
                <c:ptCount val="37"/>
                <c:pt idx="0">
                  <c:v>0.49645390070921985</c:v>
                </c:pt>
                <c:pt idx="1">
                  <c:v>0.31400602409638556</c:v>
                </c:pt>
                <c:pt idx="2">
                  <c:v>0.31027667984189722</c:v>
                </c:pt>
                <c:pt idx="3">
                  <c:v>0.30485436893203882</c:v>
                </c:pt>
                <c:pt idx="4">
                  <c:v>0.29779411764705882</c:v>
                </c:pt>
                <c:pt idx="5">
                  <c:v>0.2864864864864865</c:v>
                </c:pt>
                <c:pt idx="6">
                  <c:v>0.28183361629881154</c:v>
                </c:pt>
                <c:pt idx="7">
                  <c:v>0.27492291880781089</c:v>
                </c:pt>
                <c:pt idx="8">
                  <c:v>0.27356624917600525</c:v>
                </c:pt>
                <c:pt idx="9">
                  <c:v>0.26867469879518074</c:v>
                </c:pt>
                <c:pt idx="10">
                  <c:v>0.26787981379602199</c:v>
                </c:pt>
                <c:pt idx="11">
                  <c:v>0.26004016064257029</c:v>
                </c:pt>
                <c:pt idx="12">
                  <c:v>0.2458498023715415</c:v>
                </c:pt>
                <c:pt idx="13">
                  <c:v>0.24087591240875914</c:v>
                </c:pt>
                <c:pt idx="14">
                  <c:v>0.23724489795918369</c:v>
                </c:pt>
                <c:pt idx="15">
                  <c:v>0.23697988426563793</c:v>
                </c:pt>
                <c:pt idx="16">
                  <c:v>0.23575610452663145</c:v>
                </c:pt>
                <c:pt idx="17">
                  <c:v>0.23423423423423423</c:v>
                </c:pt>
                <c:pt idx="18">
                  <c:v>0.23356009070294784</c:v>
                </c:pt>
                <c:pt idx="19">
                  <c:v>0.23170731707317074</c:v>
                </c:pt>
                <c:pt idx="20">
                  <c:v>0.22149837133550487</c:v>
                </c:pt>
                <c:pt idx="21">
                  <c:v>0.21749136939010358</c:v>
                </c:pt>
                <c:pt idx="22">
                  <c:v>0.21450151057401812</c:v>
                </c:pt>
                <c:pt idx="23">
                  <c:v>0.20726361928616155</c:v>
                </c:pt>
                <c:pt idx="24">
                  <c:v>0.20590582601755786</c:v>
                </c:pt>
                <c:pt idx="25">
                  <c:v>0.20081967213114754</c:v>
                </c:pt>
                <c:pt idx="26">
                  <c:v>0.19827586206896552</c:v>
                </c:pt>
                <c:pt idx="27">
                  <c:v>0.1941747572815534</c:v>
                </c:pt>
                <c:pt idx="28">
                  <c:v>0.18055555555555555</c:v>
                </c:pt>
                <c:pt idx="29">
                  <c:v>0.1653061224489796</c:v>
                </c:pt>
                <c:pt idx="30">
                  <c:v>0.15915594156130641</c:v>
                </c:pt>
                <c:pt idx="31">
                  <c:v>0.15356489945155394</c:v>
                </c:pt>
                <c:pt idx="32">
                  <c:v>0.14822134387351779</c:v>
                </c:pt>
                <c:pt idx="33">
                  <c:v>0.146484375</c:v>
                </c:pt>
                <c:pt idx="35">
                  <c:v>0.19171032716264991</c:v>
                </c:pt>
                <c:pt idx="36">
                  <c:v>0.19838075923696052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BD1-5A4A-BE14-B21F7BBE16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97432560"/>
        <c:axId val="1197434272"/>
      </c:barChart>
      <c:catAx>
        <c:axId val="11974325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902030302020204" pitchFamily="66" charset="0"/>
                <a:ea typeface="+mn-ea"/>
                <a:cs typeface="+mn-cs"/>
              </a:defRPr>
            </a:pPr>
            <a:endParaRPr lang="fr-FR"/>
          </a:p>
        </c:txPr>
        <c:crossAx val="1197434272"/>
        <c:crosses val="autoZero"/>
        <c:auto val="1"/>
        <c:lblAlgn val="ctr"/>
        <c:lblOffset val="100"/>
        <c:noMultiLvlLbl val="0"/>
      </c:catAx>
      <c:valAx>
        <c:axId val="1197434272"/>
        <c:scaling>
          <c:orientation val="minMax"/>
          <c:max val="0.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902030302020204" pitchFamily="66" charset="0"/>
                <a:ea typeface="+mn-ea"/>
                <a:cs typeface="+mn-cs"/>
              </a:defRPr>
            </a:pPr>
            <a:endParaRPr lang="fr-FR"/>
          </a:p>
        </c:txPr>
        <c:crossAx val="11974325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nationalités_Niederanven!$G$58</c:f>
              <c:strCache>
                <c:ptCount val="1"/>
                <c:pt idx="0">
                  <c:v>Pays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8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8B40-F146-9E39-243D5733C4C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omic Sans MS" panose="030F0902030302020204" pitchFamily="66" charset="0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nationalités_Niederanven!$F$59:$F$75</c:f>
              <c:strCache>
                <c:ptCount val="17"/>
                <c:pt idx="0">
                  <c:v>Chine </c:v>
                </c:pt>
                <c:pt idx="1">
                  <c:v>Syrie</c:v>
                </c:pt>
                <c:pt idx="2">
                  <c:v>Ukraine</c:v>
                </c:pt>
                <c:pt idx="3">
                  <c:v>Roumanie</c:v>
                </c:pt>
                <c:pt idx="4">
                  <c:v>Brésil</c:v>
                </c:pt>
                <c:pt idx="5">
                  <c:v>Pologne</c:v>
                </c:pt>
                <c:pt idx="6">
                  <c:v>Espagne</c:v>
                </c:pt>
                <c:pt idx="7">
                  <c:v>Grèce</c:v>
                </c:pt>
                <c:pt idx="8">
                  <c:v>Pays/Commune</c:v>
                </c:pt>
                <c:pt idx="9">
                  <c:v>Portugal</c:v>
                </c:pt>
                <c:pt idx="10">
                  <c:v>Italie</c:v>
                </c:pt>
                <c:pt idx="11">
                  <c:v>Royaume-Uni</c:v>
                </c:pt>
                <c:pt idx="12">
                  <c:v>France</c:v>
                </c:pt>
                <c:pt idx="13">
                  <c:v>Belgique</c:v>
                </c:pt>
                <c:pt idx="14">
                  <c:v>Inde</c:v>
                </c:pt>
                <c:pt idx="15">
                  <c:v>Allemagne</c:v>
                </c:pt>
                <c:pt idx="16">
                  <c:v>Pays-Bas</c:v>
                </c:pt>
              </c:strCache>
            </c:strRef>
          </c:cat>
          <c:val>
            <c:numRef>
              <c:f>nationalités_Niederanven!$G$59:$G$75</c:f>
              <c:numCache>
                <c:formatCode>0.0%</c:formatCode>
                <c:ptCount val="17"/>
                <c:pt idx="0">
                  <c:v>6.6000000000000003E-2</c:v>
                </c:pt>
                <c:pt idx="1">
                  <c:v>8.3000000000000004E-2</c:v>
                </c:pt>
                <c:pt idx="2">
                  <c:v>0.123</c:v>
                </c:pt>
                <c:pt idx="3">
                  <c:v>0.124</c:v>
                </c:pt>
                <c:pt idx="4">
                  <c:v>0.13200000000000001</c:v>
                </c:pt>
                <c:pt idx="5">
                  <c:v>0.14000000000000001</c:v>
                </c:pt>
                <c:pt idx="6">
                  <c:v>0.14886117136659435</c:v>
                </c:pt>
                <c:pt idx="7">
                  <c:v>0.17699999999999999</c:v>
                </c:pt>
                <c:pt idx="8">
                  <c:v>0.19800000000000001</c:v>
                </c:pt>
                <c:pt idx="9">
                  <c:v>0.19983529693041296</c:v>
                </c:pt>
                <c:pt idx="10">
                  <c:v>0.2041332569683085</c:v>
                </c:pt>
                <c:pt idx="11">
                  <c:v>0.20499999999999999</c:v>
                </c:pt>
                <c:pt idx="12">
                  <c:v>0.23609664388608012</c:v>
                </c:pt>
                <c:pt idx="13">
                  <c:v>0.2402887379947391</c:v>
                </c:pt>
                <c:pt idx="14">
                  <c:v>0.25600000000000001</c:v>
                </c:pt>
                <c:pt idx="15">
                  <c:v>0.28802738712065135</c:v>
                </c:pt>
                <c:pt idx="16">
                  <c:v>0.29199999999999998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B40-F146-9E39-243D5733C4C0}"/>
            </c:ext>
          </c:extLst>
        </c:ser>
        <c:ser>
          <c:idx val="1"/>
          <c:order val="1"/>
          <c:tx>
            <c:strRef>
              <c:f>nationalités_Niederanven!$H$58</c:f>
              <c:strCache>
                <c:ptCount val="1"/>
                <c:pt idx="0">
                  <c:v>Niederanven</c:v>
                </c:pt>
              </c:strCache>
            </c:strRef>
          </c:tx>
          <c:spPr>
            <a:solidFill>
              <a:srgbClr val="A2C1DC"/>
            </a:solidFill>
            <a:ln>
              <a:noFill/>
            </a:ln>
            <a:effectLst/>
          </c:spPr>
          <c:invertIfNegative val="0"/>
          <c:dPt>
            <c:idx val="8"/>
            <c:invertIfNegative val="0"/>
            <c:bubble3D val="0"/>
            <c:spPr>
              <a:solidFill>
                <a:srgbClr val="E5482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B40-F146-9E39-243D5733C4C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omic Sans MS" panose="030F0902030302020204" pitchFamily="66" charset="0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nationalités_Niederanven!$F$59:$F$75</c:f>
              <c:strCache>
                <c:ptCount val="17"/>
                <c:pt idx="0">
                  <c:v>Chine </c:v>
                </c:pt>
                <c:pt idx="1">
                  <c:v>Syrie</c:v>
                </c:pt>
                <c:pt idx="2">
                  <c:v>Ukraine</c:v>
                </c:pt>
                <c:pt idx="3">
                  <c:v>Roumanie</c:v>
                </c:pt>
                <c:pt idx="4">
                  <c:v>Brésil</c:v>
                </c:pt>
                <c:pt idx="5">
                  <c:v>Pologne</c:v>
                </c:pt>
                <c:pt idx="6">
                  <c:v>Espagne</c:v>
                </c:pt>
                <c:pt idx="7">
                  <c:v>Grèce</c:v>
                </c:pt>
                <c:pt idx="8">
                  <c:v>Pays/Commune</c:v>
                </c:pt>
                <c:pt idx="9">
                  <c:v>Portugal</c:v>
                </c:pt>
                <c:pt idx="10">
                  <c:v>Italie</c:v>
                </c:pt>
                <c:pt idx="11">
                  <c:v>Royaume-Uni</c:v>
                </c:pt>
                <c:pt idx="12">
                  <c:v>France</c:v>
                </c:pt>
                <c:pt idx="13">
                  <c:v>Belgique</c:v>
                </c:pt>
                <c:pt idx="14">
                  <c:v>Inde</c:v>
                </c:pt>
                <c:pt idx="15">
                  <c:v>Allemagne</c:v>
                </c:pt>
                <c:pt idx="16">
                  <c:v>Pays-Bas</c:v>
                </c:pt>
              </c:strCache>
            </c:strRef>
          </c:cat>
          <c:val>
            <c:numRef>
              <c:f>nationalités_Niederanven!$H$59:$H$75</c:f>
              <c:numCache>
                <c:formatCode>0.0%</c:formatCode>
                <c:ptCount val="17"/>
                <c:pt idx="0">
                  <c:v>0.1111111111111111</c:v>
                </c:pt>
                <c:pt idx="1">
                  <c:v>0</c:v>
                </c:pt>
                <c:pt idx="2">
                  <c:v>0.1111111111111111</c:v>
                </c:pt>
                <c:pt idx="3">
                  <c:v>0.18181818181818182</c:v>
                </c:pt>
                <c:pt idx="4">
                  <c:v>0.1</c:v>
                </c:pt>
                <c:pt idx="5">
                  <c:v>0.23404255319148937</c:v>
                </c:pt>
                <c:pt idx="6">
                  <c:v>0.2441860465116279</c:v>
                </c:pt>
                <c:pt idx="7">
                  <c:v>0.22641509433962265</c:v>
                </c:pt>
                <c:pt idx="8">
                  <c:v>0.29799999999999999</c:v>
                </c:pt>
                <c:pt idx="9">
                  <c:v>0.34090909090909088</c:v>
                </c:pt>
                <c:pt idx="10">
                  <c:v>0.38297872340425532</c:v>
                </c:pt>
                <c:pt idx="11">
                  <c:v>0.2988505747126437</c:v>
                </c:pt>
                <c:pt idx="12">
                  <c:v>0.35555555555555557</c:v>
                </c:pt>
                <c:pt idx="13">
                  <c:v>0.29333333333333333</c:v>
                </c:pt>
                <c:pt idx="14">
                  <c:v>0.26315789473684209</c:v>
                </c:pt>
                <c:pt idx="15">
                  <c:v>0.40082644628099173</c:v>
                </c:pt>
                <c:pt idx="16">
                  <c:v>0.41860465116279072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B40-F146-9E39-243D5733C4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51758480"/>
        <c:axId val="1751760208"/>
      </c:barChart>
      <c:catAx>
        <c:axId val="1751758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902030302020204" pitchFamily="66" charset="0"/>
                <a:ea typeface="+mn-ea"/>
                <a:cs typeface="+mn-cs"/>
              </a:defRPr>
            </a:pPr>
            <a:endParaRPr lang="fr-FR"/>
          </a:p>
        </c:txPr>
        <c:crossAx val="1751760208"/>
        <c:crosses val="autoZero"/>
        <c:auto val="1"/>
        <c:lblAlgn val="ctr"/>
        <c:lblOffset val="100"/>
        <c:noMultiLvlLbl val="0"/>
      </c:catAx>
      <c:valAx>
        <c:axId val="17517602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902030302020204" pitchFamily="66" charset="0"/>
                <a:ea typeface="+mn-ea"/>
                <a:cs typeface="+mn-cs"/>
              </a:defRPr>
            </a:pPr>
            <a:endParaRPr lang="fr-FR"/>
          </a:p>
        </c:txPr>
        <c:crossAx val="17517584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omic Sans MS" panose="030F0902030302020204" pitchFamily="66" charset="0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âge_Niederanven!$J$14</c:f>
              <c:strCache>
                <c:ptCount val="1"/>
                <c:pt idx="0">
                  <c:v>Pays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omic Sans MS" panose="030F0902030302020204" pitchFamily="66" charset="0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âge_Niederanven!$I$15:$I$21</c:f>
              <c:strCache>
                <c:ptCount val="7"/>
                <c:pt idx="0">
                  <c:v>18 - 24</c:v>
                </c:pt>
                <c:pt idx="1">
                  <c:v>25 - 34 </c:v>
                </c:pt>
                <c:pt idx="2">
                  <c:v>35 - 44</c:v>
                </c:pt>
                <c:pt idx="3">
                  <c:v>45 - 54 </c:v>
                </c:pt>
                <c:pt idx="4">
                  <c:v>55 - 64 </c:v>
                </c:pt>
                <c:pt idx="5">
                  <c:v>65 - 74</c:v>
                </c:pt>
                <c:pt idx="6">
                  <c:v>75+ </c:v>
                </c:pt>
              </c:strCache>
            </c:strRef>
          </c:cat>
          <c:val>
            <c:numRef>
              <c:f>âge_Niederanven!$J$15:$J$21</c:f>
              <c:numCache>
                <c:formatCode>0.0%</c:formatCode>
                <c:ptCount val="7"/>
                <c:pt idx="0">
                  <c:v>4.6227810650887574E-2</c:v>
                </c:pt>
                <c:pt idx="1">
                  <c:v>0.10256597038844675</c:v>
                </c:pt>
                <c:pt idx="2">
                  <c:v>0.18529683073071093</c:v>
                </c:pt>
                <c:pt idx="3">
                  <c:v>0.24064362785784352</c:v>
                </c:pt>
                <c:pt idx="4">
                  <c:v>0.28397029034436194</c:v>
                </c:pt>
                <c:pt idx="5">
                  <c:v>0.30769639912770597</c:v>
                </c:pt>
                <c:pt idx="6">
                  <c:v>0.28829669863362473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689-F74E-B175-D77ACED415CF}"/>
            </c:ext>
          </c:extLst>
        </c:ser>
        <c:ser>
          <c:idx val="1"/>
          <c:order val="1"/>
          <c:tx>
            <c:strRef>
              <c:f>âge_Niederanven!$K$14</c:f>
              <c:strCache>
                <c:ptCount val="1"/>
                <c:pt idx="0">
                  <c:v>Niederanven</c:v>
                </c:pt>
              </c:strCache>
            </c:strRef>
          </c:tx>
          <c:spPr>
            <a:solidFill>
              <a:srgbClr val="A2C1D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omic Sans MS" panose="030F0902030302020204" pitchFamily="66" charset="0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âge_Niederanven!$I$15:$I$21</c:f>
              <c:strCache>
                <c:ptCount val="7"/>
                <c:pt idx="0">
                  <c:v>18 - 24</c:v>
                </c:pt>
                <c:pt idx="1">
                  <c:v>25 - 34 </c:v>
                </c:pt>
                <c:pt idx="2">
                  <c:v>35 - 44</c:v>
                </c:pt>
                <c:pt idx="3">
                  <c:v>45 - 54 </c:v>
                </c:pt>
                <c:pt idx="4">
                  <c:v>55 - 64 </c:v>
                </c:pt>
                <c:pt idx="5">
                  <c:v>65 - 74</c:v>
                </c:pt>
                <c:pt idx="6">
                  <c:v>75+ </c:v>
                </c:pt>
              </c:strCache>
            </c:strRef>
          </c:cat>
          <c:val>
            <c:numRef>
              <c:f>âge_Niederanven!$K$15:$K$21</c:f>
              <c:numCache>
                <c:formatCode>0.0%</c:formatCode>
                <c:ptCount val="7"/>
                <c:pt idx="0">
                  <c:v>6.25E-2</c:v>
                </c:pt>
                <c:pt idx="1">
                  <c:v>6.4516129032258063E-2</c:v>
                </c:pt>
                <c:pt idx="2">
                  <c:v>0.28046421663442939</c:v>
                </c:pt>
                <c:pt idx="3">
                  <c:v>0.33707865168539325</c:v>
                </c:pt>
                <c:pt idx="4">
                  <c:v>0.3712574850299401</c:v>
                </c:pt>
                <c:pt idx="5">
                  <c:v>0.48469387755102039</c:v>
                </c:pt>
                <c:pt idx="6">
                  <c:v>0.44508670520231214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689-F74E-B175-D77ACED415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42208304"/>
        <c:axId val="842210880"/>
      </c:barChart>
      <c:catAx>
        <c:axId val="842208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902030302020204" pitchFamily="66" charset="0"/>
                <a:ea typeface="+mn-ea"/>
                <a:cs typeface="+mn-cs"/>
              </a:defRPr>
            </a:pPr>
            <a:endParaRPr lang="fr-FR"/>
          </a:p>
        </c:txPr>
        <c:crossAx val="842210880"/>
        <c:crosses val="autoZero"/>
        <c:auto val="1"/>
        <c:lblAlgn val="ctr"/>
        <c:lblOffset val="100"/>
        <c:noMultiLvlLbl val="0"/>
      </c:catAx>
      <c:valAx>
        <c:axId val="842210880"/>
        <c:scaling>
          <c:orientation val="minMax"/>
          <c:max val="0.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902030302020204" pitchFamily="66" charset="0"/>
                <a:ea typeface="+mn-ea"/>
                <a:cs typeface="+mn-cs"/>
              </a:defRPr>
            </a:pPr>
            <a:endParaRPr lang="fr-FR"/>
          </a:p>
        </c:txPr>
        <c:crossAx val="8422083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omic Sans MS" panose="030F0902030302020204" pitchFamily="66" charset="0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'résidence pays'!$B$1</c:f>
              <c:strCache>
                <c:ptCount val="1"/>
                <c:pt idx="0">
                  <c:v>Grand-Duché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omic Sans MS" panose="030F0902030302020204" pitchFamily="66" charset="0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'résidence pays'!$A$2:$A$9</c:f>
              <c:strCache>
                <c:ptCount val="8"/>
                <c:pt idx="0">
                  <c:v>0 à 4 ans </c:v>
                </c:pt>
                <c:pt idx="1">
                  <c:v>5 à 9 ans </c:v>
                </c:pt>
                <c:pt idx="2">
                  <c:v>10 à 14 ans </c:v>
                </c:pt>
                <c:pt idx="3">
                  <c:v>15 à 19 ans </c:v>
                </c:pt>
                <c:pt idx="4">
                  <c:v>20 à 24 ans</c:v>
                </c:pt>
                <c:pt idx="5">
                  <c:v>25 à 29 ans </c:v>
                </c:pt>
                <c:pt idx="6">
                  <c:v>30 ans et plus</c:v>
                </c:pt>
                <c:pt idx="7">
                  <c:v>Total</c:v>
                </c:pt>
              </c:strCache>
            </c:strRef>
          </c:cat>
          <c:val>
            <c:numRef>
              <c:f>'résidence pays'!$B$2:$B$9</c:f>
              <c:numCache>
                <c:formatCode>0.0%</c:formatCode>
                <c:ptCount val="8"/>
                <c:pt idx="0">
                  <c:v>0.11796310147095487</c:v>
                </c:pt>
                <c:pt idx="1">
                  <c:v>0.15286465805834529</c:v>
                </c:pt>
                <c:pt idx="2">
                  <c:v>0.19587958156991137</c:v>
                </c:pt>
                <c:pt idx="3">
                  <c:v>0.2377240246092705</c:v>
                </c:pt>
                <c:pt idx="4">
                  <c:v>0.27836438227184074</c:v>
                </c:pt>
                <c:pt idx="5">
                  <c:v>0.31709631504032898</c:v>
                </c:pt>
                <c:pt idx="6">
                  <c:v>0.37961415238891211</c:v>
                </c:pt>
                <c:pt idx="7">
                  <c:v>0.19838075923696052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845-A94D-A5F9-2CFA91C850BC}"/>
            </c:ext>
          </c:extLst>
        </c:ser>
        <c:ser>
          <c:idx val="1"/>
          <c:order val="1"/>
          <c:tx>
            <c:strRef>
              <c:f>'résidence pays'!$C$1</c:f>
              <c:strCache>
                <c:ptCount val="1"/>
                <c:pt idx="0">
                  <c:v>Niederanven</c:v>
                </c:pt>
              </c:strCache>
            </c:strRef>
          </c:tx>
          <c:spPr>
            <a:solidFill>
              <a:srgbClr val="A2C1D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omic Sans MS" panose="030F0902030302020204" pitchFamily="66" charset="0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'résidence pays'!$A$2:$A$9</c:f>
              <c:strCache>
                <c:ptCount val="8"/>
                <c:pt idx="0">
                  <c:v>0 à 4 ans </c:v>
                </c:pt>
                <c:pt idx="1">
                  <c:v>5 à 9 ans </c:v>
                </c:pt>
                <c:pt idx="2">
                  <c:v>10 à 14 ans </c:v>
                </c:pt>
                <c:pt idx="3">
                  <c:v>15 à 19 ans </c:v>
                </c:pt>
                <c:pt idx="4">
                  <c:v>20 à 24 ans</c:v>
                </c:pt>
                <c:pt idx="5">
                  <c:v>25 à 29 ans </c:v>
                </c:pt>
                <c:pt idx="6">
                  <c:v>30 ans et plus</c:v>
                </c:pt>
                <c:pt idx="7">
                  <c:v>Total</c:v>
                </c:pt>
              </c:strCache>
            </c:strRef>
          </c:cat>
          <c:val>
            <c:numRef>
              <c:f>'résidence pays'!$C$2:$C$9</c:f>
              <c:numCache>
                <c:formatCode>0.0%</c:formatCode>
                <c:ptCount val="8"/>
                <c:pt idx="0">
                  <c:v>0.19106699751861042</c:v>
                </c:pt>
                <c:pt idx="1">
                  <c:v>0.2770780856423174</c:v>
                </c:pt>
                <c:pt idx="2">
                  <c:v>0.32307692307692309</c:v>
                </c:pt>
                <c:pt idx="3">
                  <c:v>0.33185840707964603</c:v>
                </c:pt>
                <c:pt idx="4">
                  <c:v>0.31724137931034485</c:v>
                </c:pt>
                <c:pt idx="5">
                  <c:v>0.34640522875816993</c:v>
                </c:pt>
                <c:pt idx="6">
                  <c:v>0.34535104364326374</c:v>
                </c:pt>
                <c:pt idx="7">
                  <c:v>0.29779411764705882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845-A94D-A5F9-2CFA91C850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59219568"/>
        <c:axId val="1759221280"/>
      </c:barChart>
      <c:catAx>
        <c:axId val="1759219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902030302020204" pitchFamily="66" charset="0"/>
                <a:ea typeface="+mn-ea"/>
                <a:cs typeface="+mn-cs"/>
              </a:defRPr>
            </a:pPr>
            <a:endParaRPr lang="fr-FR"/>
          </a:p>
        </c:txPr>
        <c:crossAx val="1759221280"/>
        <c:crosses val="autoZero"/>
        <c:auto val="1"/>
        <c:lblAlgn val="ctr"/>
        <c:lblOffset val="100"/>
        <c:noMultiLvlLbl val="0"/>
      </c:catAx>
      <c:valAx>
        <c:axId val="17592212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902030302020204" pitchFamily="66" charset="0"/>
                <a:ea typeface="+mn-ea"/>
                <a:cs typeface="+mn-cs"/>
              </a:defRPr>
            </a:pPr>
            <a:endParaRPr lang="fr-FR"/>
          </a:p>
        </c:txPr>
        <c:crossAx val="17592195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omic Sans MS" panose="030F0902030302020204" pitchFamily="66" charset="0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'résidence commune'!$J$16</c:f>
              <c:strCache>
                <c:ptCount val="1"/>
                <c:pt idx="0">
                  <c:v>Pays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omic Sans MS" panose="030F0902030302020204" pitchFamily="66" charset="0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'résidence commune'!$I$17:$I$24</c:f>
              <c:strCache>
                <c:ptCount val="8"/>
                <c:pt idx="0">
                  <c:v>0 à 4 ans </c:v>
                </c:pt>
                <c:pt idx="1">
                  <c:v>5 à 9 ans </c:v>
                </c:pt>
                <c:pt idx="2">
                  <c:v>10 à 14 ans </c:v>
                </c:pt>
                <c:pt idx="3">
                  <c:v>15 à 19 ans </c:v>
                </c:pt>
                <c:pt idx="4">
                  <c:v>20 à 24 ans</c:v>
                </c:pt>
                <c:pt idx="5">
                  <c:v>25 à 29 ans </c:v>
                </c:pt>
                <c:pt idx="6">
                  <c:v>30 ans et plus</c:v>
                </c:pt>
                <c:pt idx="7">
                  <c:v>Taux moyen</c:v>
                </c:pt>
              </c:strCache>
            </c:strRef>
          </c:cat>
          <c:val>
            <c:numRef>
              <c:f>'résidence commune'!$J$17:$J$24</c:f>
              <c:numCache>
                <c:formatCode>0.0%</c:formatCode>
                <c:ptCount val="8"/>
                <c:pt idx="0">
                  <c:v>0.14010701555893937</c:v>
                </c:pt>
                <c:pt idx="1">
                  <c:v>0.17683664976923658</c:v>
                </c:pt>
                <c:pt idx="2">
                  <c:v>0.21948689578867298</c:v>
                </c:pt>
                <c:pt idx="3">
                  <c:v>0.26502615565282373</c:v>
                </c:pt>
                <c:pt idx="4">
                  <c:v>0.33075489282385834</c:v>
                </c:pt>
                <c:pt idx="5">
                  <c:v>0.35798486164536542</c:v>
                </c:pt>
                <c:pt idx="6">
                  <c:v>0.41787408642133606</c:v>
                </c:pt>
                <c:pt idx="7">
                  <c:v>0.19838075923696052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422-C74E-B416-2FC934B5520F}"/>
            </c:ext>
          </c:extLst>
        </c:ser>
        <c:ser>
          <c:idx val="1"/>
          <c:order val="1"/>
          <c:tx>
            <c:strRef>
              <c:f>'résidence commune'!$K$16</c:f>
              <c:strCache>
                <c:ptCount val="1"/>
                <c:pt idx="0">
                  <c:v>Niederanven</c:v>
                </c:pt>
              </c:strCache>
            </c:strRef>
          </c:tx>
          <c:spPr>
            <a:solidFill>
              <a:srgbClr val="A2C1D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omic Sans MS" panose="030F0902030302020204" pitchFamily="66" charset="0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'résidence commune'!$I$17:$I$24</c:f>
              <c:strCache>
                <c:ptCount val="8"/>
                <c:pt idx="0">
                  <c:v>0 à 4 ans </c:v>
                </c:pt>
                <c:pt idx="1">
                  <c:v>5 à 9 ans </c:v>
                </c:pt>
                <c:pt idx="2">
                  <c:v>10 à 14 ans </c:v>
                </c:pt>
                <c:pt idx="3">
                  <c:v>15 à 19 ans </c:v>
                </c:pt>
                <c:pt idx="4">
                  <c:v>20 à 24 ans</c:v>
                </c:pt>
                <c:pt idx="5">
                  <c:v>25 à 29 ans </c:v>
                </c:pt>
                <c:pt idx="6">
                  <c:v>30 ans et plus</c:v>
                </c:pt>
                <c:pt idx="7">
                  <c:v>Taux moyen</c:v>
                </c:pt>
              </c:strCache>
            </c:strRef>
          </c:cat>
          <c:val>
            <c:numRef>
              <c:f>'résidence commune'!$K$17:$K$24</c:f>
              <c:numCache>
                <c:formatCode>0.0%</c:formatCode>
                <c:ptCount val="8"/>
                <c:pt idx="0">
                  <c:v>0.18851570964247022</c:v>
                </c:pt>
                <c:pt idx="1">
                  <c:v>0.29672897196261683</c:v>
                </c:pt>
                <c:pt idx="2">
                  <c:v>0.33920704845814981</c:v>
                </c:pt>
                <c:pt idx="3">
                  <c:v>0.40372670807453415</c:v>
                </c:pt>
                <c:pt idx="4">
                  <c:v>0.43956043956043955</c:v>
                </c:pt>
                <c:pt idx="5">
                  <c:v>0.36036036036036034</c:v>
                </c:pt>
                <c:pt idx="6">
                  <c:v>0.53191489361702127</c:v>
                </c:pt>
                <c:pt idx="7">
                  <c:v>0.29799999999999999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422-C74E-B416-2FC934B552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39742688"/>
        <c:axId val="1760962752"/>
      </c:barChart>
      <c:catAx>
        <c:axId val="839742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902030302020204" pitchFamily="66" charset="0"/>
                <a:ea typeface="+mn-ea"/>
                <a:cs typeface="+mn-cs"/>
              </a:defRPr>
            </a:pPr>
            <a:endParaRPr lang="fr-FR"/>
          </a:p>
        </c:txPr>
        <c:crossAx val="1760962752"/>
        <c:crosses val="autoZero"/>
        <c:auto val="1"/>
        <c:lblAlgn val="ctr"/>
        <c:lblOffset val="100"/>
        <c:noMultiLvlLbl val="0"/>
      </c:catAx>
      <c:valAx>
        <c:axId val="17609627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902030302020204" pitchFamily="66" charset="0"/>
                <a:ea typeface="+mn-ea"/>
                <a:cs typeface="+mn-cs"/>
              </a:defRPr>
            </a:pPr>
            <a:endParaRPr lang="fr-FR"/>
          </a:p>
        </c:txPr>
        <c:crossAx val="8397426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omic Sans MS" panose="030F0902030302020204" pitchFamily="66" charset="0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BDD38F-7E31-8447-B902-EDA17D27C390}" type="datetimeFigureOut">
              <a:rPr lang="fr-FR" smtClean="0"/>
              <a:t>14/10/2025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1B1D27-44DA-6742-B8C4-961572DBDF9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70151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1B1D27-44DA-6742-B8C4-961572DBDF95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20475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1B1D27-44DA-6742-B8C4-961572DBDF95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11409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1B1D27-44DA-6742-B8C4-961572DBDF95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7940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E7A7B5-3AFB-398C-FA7B-03016AA0E4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9FB72242-D1BF-0C72-2D9F-5E840DCD0C5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E2C90427-5E90-C6B3-9DB4-81FDE18884F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4E0E3A0-8851-B4AE-680B-51B3F3C3363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1B1D27-44DA-6742-B8C4-961572DBDF95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56912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105738-1ADF-162C-C747-E2DF8CBAC0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A5D65D30-0C8F-32EF-C787-E4E0B05F110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9EDEB3AD-B26C-695E-55FC-2B990C3C740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2EA7126-5999-59D2-C7D4-294BDB3E55C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1B1D27-44DA-6742-B8C4-961572DBDF95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57193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CE0EC8-C45C-6581-90B4-88EFB12904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054861E0-C10A-22ED-9D9B-9E9A4E6F483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A4A20354-4F07-4A0E-C188-A94FF45A373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C7E981E-74F0-B690-C7BA-0D74B03F4B2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1B1D27-44DA-6742-B8C4-961572DBDF95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65255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0991DB-11F6-0455-F301-CE41C2724E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1477DBEF-271F-DD5A-5A1D-0B6F8163C7F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2F206DFA-5517-74BE-4BC4-6B746D50677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9DD4333-7A2D-DC39-02AF-1E511D806C2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1B1D27-44DA-6742-B8C4-961572DBDF95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02043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2" Type="http://schemas.openxmlformats.org/officeDocument/2006/relationships/image" Target="../media/image1.jpe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svg"/><Relationship Id="rId7" Type="http://schemas.openxmlformats.org/officeDocument/2006/relationships/image" Target="../media/image31.svg"/><Relationship Id="rId12" Type="http://schemas.openxmlformats.org/officeDocument/2006/relationships/chart" Target="../charts/chart9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11" Type="http://schemas.openxmlformats.org/officeDocument/2006/relationships/image" Target="../media/image13.svg"/><Relationship Id="rId5" Type="http://schemas.openxmlformats.org/officeDocument/2006/relationships/image" Target="../media/image3.svg"/><Relationship Id="rId10" Type="http://schemas.openxmlformats.org/officeDocument/2006/relationships/image" Target="../media/image12.png"/><Relationship Id="rId4" Type="http://schemas.openxmlformats.org/officeDocument/2006/relationships/image" Target="../media/image2.png"/><Relationship Id="rId9" Type="http://schemas.openxmlformats.org/officeDocument/2006/relationships/image" Target="../media/image29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3.svg"/><Relationship Id="rId7" Type="http://schemas.openxmlformats.org/officeDocument/2006/relationships/image" Target="../media/image29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chart" Target="../charts/chart11.xml"/><Relationship Id="rId5" Type="http://schemas.openxmlformats.org/officeDocument/2006/relationships/image" Target="../media/image3.svg"/><Relationship Id="rId10" Type="http://schemas.openxmlformats.org/officeDocument/2006/relationships/chart" Target="../charts/chart10.xml"/><Relationship Id="rId4" Type="http://schemas.openxmlformats.org/officeDocument/2006/relationships/image" Target="../media/image2.png"/><Relationship Id="rId9" Type="http://schemas.openxmlformats.org/officeDocument/2006/relationships/image" Target="../media/image13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2.xml"/><Relationship Id="rId3" Type="http://schemas.openxmlformats.org/officeDocument/2006/relationships/image" Target="../media/image23.svg"/><Relationship Id="rId7" Type="http://schemas.openxmlformats.org/officeDocument/2006/relationships/image" Target="../media/image27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7.svg"/><Relationship Id="rId3" Type="http://schemas.openxmlformats.org/officeDocument/2006/relationships/image" Target="../media/image33.svg"/><Relationship Id="rId7" Type="http://schemas.openxmlformats.org/officeDocument/2006/relationships/image" Target="../media/image35.svg"/><Relationship Id="rId12" Type="http://schemas.openxmlformats.org/officeDocument/2006/relationships/image" Target="../media/image26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11" Type="http://schemas.openxmlformats.org/officeDocument/2006/relationships/image" Target="../media/image13.svg"/><Relationship Id="rId5" Type="http://schemas.openxmlformats.org/officeDocument/2006/relationships/image" Target="../media/image23.svg"/><Relationship Id="rId10" Type="http://schemas.openxmlformats.org/officeDocument/2006/relationships/image" Target="../media/image12.png"/><Relationship Id="rId4" Type="http://schemas.openxmlformats.org/officeDocument/2006/relationships/image" Target="../media/image22.png"/><Relationship Id="rId9" Type="http://schemas.openxmlformats.org/officeDocument/2006/relationships/image" Target="../media/image25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13.svg"/><Relationship Id="rId3" Type="http://schemas.openxmlformats.org/officeDocument/2006/relationships/image" Target="../media/image23.svg"/><Relationship Id="rId7" Type="http://schemas.openxmlformats.org/officeDocument/2006/relationships/image" Target="../media/image31.svg"/><Relationship Id="rId12" Type="http://schemas.openxmlformats.org/officeDocument/2006/relationships/image" Target="../media/image12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11" Type="http://schemas.openxmlformats.org/officeDocument/2006/relationships/image" Target="../media/image35.svg"/><Relationship Id="rId5" Type="http://schemas.openxmlformats.org/officeDocument/2006/relationships/image" Target="../media/image3.svg"/><Relationship Id="rId10" Type="http://schemas.openxmlformats.org/officeDocument/2006/relationships/image" Target="../media/image34.png"/><Relationship Id="rId4" Type="http://schemas.openxmlformats.org/officeDocument/2006/relationships/image" Target="../media/image2.png"/><Relationship Id="rId9" Type="http://schemas.openxmlformats.org/officeDocument/2006/relationships/image" Target="../media/image29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32.png"/><Relationship Id="rId7" Type="http://schemas.openxmlformats.org/officeDocument/2006/relationships/image" Target="../media/image24.png"/><Relationship Id="rId12" Type="http://schemas.openxmlformats.org/officeDocument/2006/relationships/image" Target="../media/image27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svg"/><Relationship Id="rId11" Type="http://schemas.openxmlformats.org/officeDocument/2006/relationships/image" Target="../media/image26.png"/><Relationship Id="rId5" Type="http://schemas.openxmlformats.org/officeDocument/2006/relationships/image" Target="../media/image22.png"/><Relationship Id="rId10" Type="http://schemas.openxmlformats.org/officeDocument/2006/relationships/image" Target="../media/image13.svg"/><Relationship Id="rId4" Type="http://schemas.openxmlformats.org/officeDocument/2006/relationships/image" Target="../media/image33.svg"/><Relationship Id="rId9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32.png"/><Relationship Id="rId7" Type="http://schemas.openxmlformats.org/officeDocument/2006/relationships/image" Target="../media/image24.png"/><Relationship Id="rId12" Type="http://schemas.openxmlformats.org/officeDocument/2006/relationships/image" Target="../media/image27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svg"/><Relationship Id="rId11" Type="http://schemas.openxmlformats.org/officeDocument/2006/relationships/image" Target="../media/image26.png"/><Relationship Id="rId5" Type="http://schemas.openxmlformats.org/officeDocument/2006/relationships/image" Target="../media/image22.png"/><Relationship Id="rId10" Type="http://schemas.openxmlformats.org/officeDocument/2006/relationships/image" Target="../media/image13.svg"/><Relationship Id="rId4" Type="http://schemas.openxmlformats.org/officeDocument/2006/relationships/image" Target="../media/image33.svg"/><Relationship Id="rId9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13.svg"/><Relationship Id="rId3" Type="http://schemas.openxmlformats.org/officeDocument/2006/relationships/image" Target="../media/image23.svg"/><Relationship Id="rId7" Type="http://schemas.openxmlformats.org/officeDocument/2006/relationships/image" Target="../media/image31.svg"/><Relationship Id="rId12" Type="http://schemas.openxmlformats.org/officeDocument/2006/relationships/image" Target="../media/image12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11" Type="http://schemas.openxmlformats.org/officeDocument/2006/relationships/image" Target="../media/image35.svg"/><Relationship Id="rId5" Type="http://schemas.openxmlformats.org/officeDocument/2006/relationships/image" Target="../media/image3.svg"/><Relationship Id="rId10" Type="http://schemas.openxmlformats.org/officeDocument/2006/relationships/image" Target="../media/image34.png"/><Relationship Id="rId4" Type="http://schemas.openxmlformats.org/officeDocument/2006/relationships/image" Target="../media/image2.png"/><Relationship Id="rId9" Type="http://schemas.openxmlformats.org/officeDocument/2006/relationships/image" Target="../media/image29.sv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32.png"/><Relationship Id="rId7" Type="http://schemas.openxmlformats.org/officeDocument/2006/relationships/image" Target="../media/image24.png"/><Relationship Id="rId12" Type="http://schemas.openxmlformats.org/officeDocument/2006/relationships/image" Target="../media/image27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svg"/><Relationship Id="rId11" Type="http://schemas.openxmlformats.org/officeDocument/2006/relationships/image" Target="../media/image26.png"/><Relationship Id="rId5" Type="http://schemas.openxmlformats.org/officeDocument/2006/relationships/image" Target="../media/image22.png"/><Relationship Id="rId10" Type="http://schemas.openxmlformats.org/officeDocument/2006/relationships/image" Target="../media/image13.svg"/><Relationship Id="rId4" Type="http://schemas.openxmlformats.org/officeDocument/2006/relationships/image" Target="../media/image33.svg"/><Relationship Id="rId9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13" Type="http://schemas.openxmlformats.org/officeDocument/2006/relationships/hyperlink" Target="https://gemengen.zesummeliewen.lu/bonnes-pratiques/" TargetMode="External"/><Relationship Id="rId3" Type="http://schemas.openxmlformats.org/officeDocument/2006/relationships/image" Target="../media/image32.png"/><Relationship Id="rId7" Type="http://schemas.openxmlformats.org/officeDocument/2006/relationships/image" Target="../media/image24.png"/><Relationship Id="rId12" Type="http://schemas.openxmlformats.org/officeDocument/2006/relationships/image" Target="../media/image27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svg"/><Relationship Id="rId11" Type="http://schemas.openxmlformats.org/officeDocument/2006/relationships/image" Target="../media/image26.png"/><Relationship Id="rId5" Type="http://schemas.openxmlformats.org/officeDocument/2006/relationships/image" Target="../media/image22.png"/><Relationship Id="rId15" Type="http://schemas.openxmlformats.org/officeDocument/2006/relationships/hyperlink" Target="https://biergerpakt.zesummeliewen.lu/" TargetMode="External"/><Relationship Id="rId10" Type="http://schemas.openxmlformats.org/officeDocument/2006/relationships/image" Target="../media/image13.svg"/><Relationship Id="rId4" Type="http://schemas.openxmlformats.org/officeDocument/2006/relationships/image" Target="../media/image33.svg"/><Relationship Id="rId9" Type="http://schemas.openxmlformats.org/officeDocument/2006/relationships/image" Target="../media/image12.png"/><Relationship Id="rId14" Type="http://schemas.openxmlformats.org/officeDocument/2006/relationships/hyperlink" Target="https://mfsva.gouvernement.lu/fr/le-ministere/attributions/integration.html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3.svg"/><Relationship Id="rId7" Type="http://schemas.openxmlformats.org/officeDocument/2006/relationships/image" Target="../media/image19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svg"/><Relationship Id="rId4" Type="http://schemas.openxmlformats.org/officeDocument/2006/relationships/image" Target="../media/image16.png"/><Relationship Id="rId9" Type="http://schemas.openxmlformats.org/officeDocument/2006/relationships/image" Target="../media/image21.sv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svg"/><Relationship Id="rId3" Type="http://schemas.openxmlformats.org/officeDocument/2006/relationships/image" Target="../media/image32.png"/><Relationship Id="rId7" Type="http://schemas.openxmlformats.org/officeDocument/2006/relationships/image" Target="../media/image24.png"/><Relationship Id="rId12" Type="http://schemas.openxmlformats.org/officeDocument/2006/relationships/image" Target="../media/image40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svg"/><Relationship Id="rId11" Type="http://schemas.openxmlformats.org/officeDocument/2006/relationships/image" Target="../media/image26.png"/><Relationship Id="rId5" Type="http://schemas.openxmlformats.org/officeDocument/2006/relationships/image" Target="../media/image22.png"/><Relationship Id="rId10" Type="http://schemas.openxmlformats.org/officeDocument/2006/relationships/image" Target="../media/image39.svg"/><Relationship Id="rId4" Type="http://schemas.openxmlformats.org/officeDocument/2006/relationships/image" Target="../media/image36.svg"/><Relationship Id="rId9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32.png"/><Relationship Id="rId7" Type="http://schemas.openxmlformats.org/officeDocument/2006/relationships/image" Target="../media/image24.png"/><Relationship Id="rId12" Type="http://schemas.openxmlformats.org/officeDocument/2006/relationships/image" Target="../media/image27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svg"/><Relationship Id="rId11" Type="http://schemas.openxmlformats.org/officeDocument/2006/relationships/image" Target="../media/image26.png"/><Relationship Id="rId5" Type="http://schemas.openxmlformats.org/officeDocument/2006/relationships/image" Target="../media/image22.png"/><Relationship Id="rId10" Type="http://schemas.openxmlformats.org/officeDocument/2006/relationships/image" Target="../media/image13.svg"/><Relationship Id="rId4" Type="http://schemas.openxmlformats.org/officeDocument/2006/relationships/image" Target="../media/image33.svg"/><Relationship Id="rId9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.xml"/><Relationship Id="rId3" Type="http://schemas.openxmlformats.org/officeDocument/2006/relationships/image" Target="../media/image23.svg"/><Relationship Id="rId7" Type="http://schemas.openxmlformats.org/officeDocument/2006/relationships/image" Target="../media/image27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3.svg"/><Relationship Id="rId7" Type="http://schemas.openxmlformats.org/officeDocument/2006/relationships/image" Target="../media/image29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chart" Target="../charts/chart3.xml"/><Relationship Id="rId5" Type="http://schemas.openxmlformats.org/officeDocument/2006/relationships/image" Target="../media/image3.svg"/><Relationship Id="rId10" Type="http://schemas.openxmlformats.org/officeDocument/2006/relationships/chart" Target="../charts/chart2.xml"/><Relationship Id="rId4" Type="http://schemas.openxmlformats.org/officeDocument/2006/relationships/image" Target="../media/image2.png"/><Relationship Id="rId9" Type="http://schemas.openxmlformats.org/officeDocument/2006/relationships/image" Target="../media/image13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svg"/><Relationship Id="rId7" Type="http://schemas.openxmlformats.org/officeDocument/2006/relationships/image" Target="../media/image31.svg"/><Relationship Id="rId12" Type="http://schemas.openxmlformats.org/officeDocument/2006/relationships/chart" Target="../charts/chart4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11" Type="http://schemas.openxmlformats.org/officeDocument/2006/relationships/image" Target="../media/image13.svg"/><Relationship Id="rId5" Type="http://schemas.openxmlformats.org/officeDocument/2006/relationships/image" Target="../media/image3.svg"/><Relationship Id="rId10" Type="http://schemas.openxmlformats.org/officeDocument/2006/relationships/image" Target="../media/image12.png"/><Relationship Id="rId4" Type="http://schemas.openxmlformats.org/officeDocument/2006/relationships/image" Target="../media/image2.png"/><Relationship Id="rId9" Type="http://schemas.openxmlformats.org/officeDocument/2006/relationships/image" Target="../media/image29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svg"/><Relationship Id="rId7" Type="http://schemas.openxmlformats.org/officeDocument/2006/relationships/image" Target="../media/image31.svg"/><Relationship Id="rId12" Type="http://schemas.openxmlformats.org/officeDocument/2006/relationships/chart" Target="../charts/chart5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11" Type="http://schemas.openxmlformats.org/officeDocument/2006/relationships/image" Target="../media/image13.svg"/><Relationship Id="rId5" Type="http://schemas.openxmlformats.org/officeDocument/2006/relationships/image" Target="../media/image3.svg"/><Relationship Id="rId10" Type="http://schemas.openxmlformats.org/officeDocument/2006/relationships/image" Target="../media/image12.png"/><Relationship Id="rId4" Type="http://schemas.openxmlformats.org/officeDocument/2006/relationships/image" Target="../media/image2.png"/><Relationship Id="rId9" Type="http://schemas.openxmlformats.org/officeDocument/2006/relationships/image" Target="../media/image29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13" Type="http://schemas.openxmlformats.org/officeDocument/2006/relationships/chart" Target="../charts/chart6.xml"/><Relationship Id="rId3" Type="http://schemas.openxmlformats.org/officeDocument/2006/relationships/image" Target="../media/image22.png"/><Relationship Id="rId7" Type="http://schemas.openxmlformats.org/officeDocument/2006/relationships/image" Target="../media/image30.png"/><Relationship Id="rId12" Type="http://schemas.openxmlformats.org/officeDocument/2006/relationships/image" Target="../media/image13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svg"/><Relationship Id="rId11" Type="http://schemas.openxmlformats.org/officeDocument/2006/relationships/image" Target="../media/image12.png"/><Relationship Id="rId5" Type="http://schemas.openxmlformats.org/officeDocument/2006/relationships/image" Target="../media/image2.png"/><Relationship Id="rId10" Type="http://schemas.openxmlformats.org/officeDocument/2006/relationships/image" Target="../media/image29.svg"/><Relationship Id="rId4" Type="http://schemas.openxmlformats.org/officeDocument/2006/relationships/image" Target="../media/image23.svg"/><Relationship Id="rId9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hart" Target="../charts/chart7.xml"/><Relationship Id="rId3" Type="http://schemas.openxmlformats.org/officeDocument/2006/relationships/image" Target="../media/image23.svg"/><Relationship Id="rId7" Type="http://schemas.openxmlformats.org/officeDocument/2006/relationships/image" Target="../media/image27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svg"/><Relationship Id="rId7" Type="http://schemas.openxmlformats.org/officeDocument/2006/relationships/image" Target="../media/image31.svg"/><Relationship Id="rId12" Type="http://schemas.openxmlformats.org/officeDocument/2006/relationships/chart" Target="../charts/chart8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11" Type="http://schemas.openxmlformats.org/officeDocument/2006/relationships/image" Target="../media/image13.svg"/><Relationship Id="rId5" Type="http://schemas.openxmlformats.org/officeDocument/2006/relationships/image" Target="../media/image3.svg"/><Relationship Id="rId10" Type="http://schemas.openxmlformats.org/officeDocument/2006/relationships/image" Target="../media/image12.png"/><Relationship Id="rId4" Type="http://schemas.openxmlformats.org/officeDocument/2006/relationships/image" Target="../media/image2.png"/><Relationship Id="rId9" Type="http://schemas.openxmlformats.org/officeDocument/2006/relationships/image" Target="../media/image29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E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726552">
            <a:off x="-1592506" y="4441746"/>
            <a:ext cx="5750729" cy="5617624"/>
            <a:chOff x="0" y="0"/>
            <a:chExt cx="4828540" cy="4716780"/>
          </a:xfrm>
        </p:grpSpPr>
        <p:sp>
          <p:nvSpPr>
            <p:cNvPr id="3" name="Freeform 3"/>
            <p:cNvSpPr/>
            <p:nvPr/>
          </p:nvSpPr>
          <p:spPr>
            <a:xfrm>
              <a:off x="0" y="-7620"/>
              <a:ext cx="4833620" cy="4726940"/>
            </a:xfrm>
            <a:custGeom>
              <a:avLst/>
              <a:gdLst/>
              <a:ahLst/>
              <a:cxnLst/>
              <a:rect l="l" t="t" r="r" b="b"/>
              <a:pathLst>
                <a:path w="4833620" h="4726940">
                  <a:moveTo>
                    <a:pt x="3416300" y="4662170"/>
                  </a:moveTo>
                  <a:cubicBezTo>
                    <a:pt x="3388360" y="4669790"/>
                    <a:pt x="3366770" y="4679950"/>
                    <a:pt x="3345180" y="4682490"/>
                  </a:cubicBezTo>
                  <a:cubicBezTo>
                    <a:pt x="3223260" y="4692650"/>
                    <a:pt x="3102610" y="4702810"/>
                    <a:pt x="2980690" y="4711700"/>
                  </a:cubicBezTo>
                  <a:cubicBezTo>
                    <a:pt x="2918460" y="4715510"/>
                    <a:pt x="2856230" y="4719320"/>
                    <a:pt x="2794000" y="4720590"/>
                  </a:cubicBezTo>
                  <a:cubicBezTo>
                    <a:pt x="2726690" y="4723130"/>
                    <a:pt x="2659380" y="4726940"/>
                    <a:pt x="2593340" y="4724400"/>
                  </a:cubicBezTo>
                  <a:cubicBezTo>
                    <a:pt x="2529840" y="4723130"/>
                    <a:pt x="2466340" y="4719320"/>
                    <a:pt x="2405380" y="4707890"/>
                  </a:cubicBezTo>
                  <a:cubicBezTo>
                    <a:pt x="2326640" y="4693920"/>
                    <a:pt x="2246630" y="4693920"/>
                    <a:pt x="2169160" y="4681220"/>
                  </a:cubicBezTo>
                  <a:cubicBezTo>
                    <a:pt x="1967230" y="4648200"/>
                    <a:pt x="1761490" y="4657090"/>
                    <a:pt x="1558290" y="4643120"/>
                  </a:cubicBezTo>
                  <a:cubicBezTo>
                    <a:pt x="1443990" y="4635500"/>
                    <a:pt x="1329690" y="4617720"/>
                    <a:pt x="1215390" y="4602480"/>
                  </a:cubicBezTo>
                  <a:cubicBezTo>
                    <a:pt x="1085850" y="4585970"/>
                    <a:pt x="956310" y="4566920"/>
                    <a:pt x="825500" y="4549140"/>
                  </a:cubicBezTo>
                  <a:cubicBezTo>
                    <a:pt x="730250" y="4536440"/>
                    <a:pt x="633730" y="4523740"/>
                    <a:pt x="538480" y="4511040"/>
                  </a:cubicBezTo>
                  <a:cubicBezTo>
                    <a:pt x="535940" y="4511040"/>
                    <a:pt x="533400" y="4509770"/>
                    <a:pt x="530860" y="4509770"/>
                  </a:cubicBezTo>
                  <a:cubicBezTo>
                    <a:pt x="450850" y="4475480"/>
                    <a:pt x="365760" y="4448810"/>
                    <a:pt x="292100" y="4404360"/>
                  </a:cubicBezTo>
                  <a:cubicBezTo>
                    <a:pt x="167640" y="4328160"/>
                    <a:pt x="114300" y="4206240"/>
                    <a:pt x="109220" y="4062730"/>
                  </a:cubicBezTo>
                  <a:cubicBezTo>
                    <a:pt x="107950" y="4013200"/>
                    <a:pt x="101600" y="3964940"/>
                    <a:pt x="101600" y="3915410"/>
                  </a:cubicBezTo>
                  <a:cubicBezTo>
                    <a:pt x="102870" y="3846830"/>
                    <a:pt x="107950" y="3779520"/>
                    <a:pt x="111760" y="3712210"/>
                  </a:cubicBezTo>
                  <a:cubicBezTo>
                    <a:pt x="121920" y="3511550"/>
                    <a:pt x="127000" y="3310890"/>
                    <a:pt x="111760" y="3110230"/>
                  </a:cubicBezTo>
                  <a:cubicBezTo>
                    <a:pt x="97790" y="2929890"/>
                    <a:pt x="85090" y="2750820"/>
                    <a:pt x="71120" y="2570480"/>
                  </a:cubicBezTo>
                  <a:cubicBezTo>
                    <a:pt x="62230" y="2454910"/>
                    <a:pt x="50800" y="2340610"/>
                    <a:pt x="43180" y="2225040"/>
                  </a:cubicBezTo>
                  <a:cubicBezTo>
                    <a:pt x="38100" y="2148840"/>
                    <a:pt x="39370" y="2071370"/>
                    <a:pt x="34290" y="1995170"/>
                  </a:cubicBezTo>
                  <a:cubicBezTo>
                    <a:pt x="31750" y="1951990"/>
                    <a:pt x="17780" y="1910080"/>
                    <a:pt x="16510" y="1866900"/>
                  </a:cubicBezTo>
                  <a:cubicBezTo>
                    <a:pt x="11430" y="1762760"/>
                    <a:pt x="10160" y="1657350"/>
                    <a:pt x="7620" y="1551940"/>
                  </a:cubicBezTo>
                  <a:cubicBezTo>
                    <a:pt x="6350" y="1511300"/>
                    <a:pt x="0" y="1470660"/>
                    <a:pt x="1270" y="1430020"/>
                  </a:cubicBezTo>
                  <a:cubicBezTo>
                    <a:pt x="2540" y="1366520"/>
                    <a:pt x="10160" y="1303020"/>
                    <a:pt x="11430" y="1239520"/>
                  </a:cubicBezTo>
                  <a:cubicBezTo>
                    <a:pt x="12700" y="1165860"/>
                    <a:pt x="5080" y="1092200"/>
                    <a:pt x="7620" y="1019810"/>
                  </a:cubicBezTo>
                  <a:cubicBezTo>
                    <a:pt x="7620" y="949960"/>
                    <a:pt x="16510" y="881380"/>
                    <a:pt x="25400" y="811530"/>
                  </a:cubicBezTo>
                  <a:cubicBezTo>
                    <a:pt x="27940" y="787400"/>
                    <a:pt x="45720" y="765810"/>
                    <a:pt x="50800" y="741680"/>
                  </a:cubicBezTo>
                  <a:cubicBezTo>
                    <a:pt x="72390" y="622300"/>
                    <a:pt x="95250" y="502920"/>
                    <a:pt x="151130" y="392430"/>
                  </a:cubicBezTo>
                  <a:cubicBezTo>
                    <a:pt x="163830" y="368300"/>
                    <a:pt x="184150" y="346710"/>
                    <a:pt x="203200" y="327660"/>
                  </a:cubicBezTo>
                  <a:cubicBezTo>
                    <a:pt x="209550" y="321310"/>
                    <a:pt x="224790" y="325120"/>
                    <a:pt x="228600" y="325120"/>
                  </a:cubicBezTo>
                  <a:cubicBezTo>
                    <a:pt x="237490" y="308610"/>
                    <a:pt x="242570" y="292100"/>
                    <a:pt x="252730" y="284480"/>
                  </a:cubicBezTo>
                  <a:cubicBezTo>
                    <a:pt x="307340" y="242570"/>
                    <a:pt x="364490" y="212090"/>
                    <a:pt x="435610" y="204470"/>
                  </a:cubicBezTo>
                  <a:cubicBezTo>
                    <a:pt x="488950" y="198120"/>
                    <a:pt x="541020" y="175260"/>
                    <a:pt x="594360" y="162560"/>
                  </a:cubicBezTo>
                  <a:cubicBezTo>
                    <a:pt x="659130" y="147320"/>
                    <a:pt x="723900" y="129540"/>
                    <a:pt x="791210" y="120650"/>
                  </a:cubicBezTo>
                  <a:cubicBezTo>
                    <a:pt x="852170" y="113030"/>
                    <a:pt x="910590" y="96520"/>
                    <a:pt x="972820" y="91440"/>
                  </a:cubicBezTo>
                  <a:cubicBezTo>
                    <a:pt x="1036320" y="86360"/>
                    <a:pt x="1099820" y="71120"/>
                    <a:pt x="1164590" y="66040"/>
                  </a:cubicBezTo>
                  <a:cubicBezTo>
                    <a:pt x="1339850" y="53340"/>
                    <a:pt x="1516380" y="44450"/>
                    <a:pt x="1691640" y="34290"/>
                  </a:cubicBezTo>
                  <a:cubicBezTo>
                    <a:pt x="1734820" y="31750"/>
                    <a:pt x="1778000" y="34290"/>
                    <a:pt x="1821180" y="35560"/>
                  </a:cubicBezTo>
                  <a:cubicBezTo>
                    <a:pt x="1842770" y="36830"/>
                    <a:pt x="1864360" y="41910"/>
                    <a:pt x="1887220" y="44450"/>
                  </a:cubicBezTo>
                  <a:cubicBezTo>
                    <a:pt x="1897380" y="45720"/>
                    <a:pt x="1907540" y="41910"/>
                    <a:pt x="1917700" y="41910"/>
                  </a:cubicBezTo>
                  <a:cubicBezTo>
                    <a:pt x="1948180" y="41910"/>
                    <a:pt x="1979930" y="41910"/>
                    <a:pt x="2010410" y="40640"/>
                  </a:cubicBezTo>
                  <a:cubicBezTo>
                    <a:pt x="2068830" y="38100"/>
                    <a:pt x="2128520" y="31750"/>
                    <a:pt x="2186940" y="31750"/>
                  </a:cubicBezTo>
                  <a:cubicBezTo>
                    <a:pt x="2244090" y="31750"/>
                    <a:pt x="2301240" y="35560"/>
                    <a:pt x="2358390" y="38100"/>
                  </a:cubicBezTo>
                  <a:lnTo>
                    <a:pt x="2404110" y="38100"/>
                  </a:lnTo>
                  <a:cubicBezTo>
                    <a:pt x="2473960" y="35560"/>
                    <a:pt x="2542540" y="35560"/>
                    <a:pt x="2612390" y="31750"/>
                  </a:cubicBezTo>
                  <a:cubicBezTo>
                    <a:pt x="2679700" y="27940"/>
                    <a:pt x="2745740" y="19050"/>
                    <a:pt x="2813050" y="15240"/>
                  </a:cubicBezTo>
                  <a:cubicBezTo>
                    <a:pt x="2844800" y="12700"/>
                    <a:pt x="2877820" y="12700"/>
                    <a:pt x="2909570" y="19050"/>
                  </a:cubicBezTo>
                  <a:cubicBezTo>
                    <a:pt x="2957830" y="27940"/>
                    <a:pt x="3003550" y="33020"/>
                    <a:pt x="3051810" y="19050"/>
                  </a:cubicBezTo>
                  <a:cubicBezTo>
                    <a:pt x="3069590" y="13970"/>
                    <a:pt x="3092450" y="22860"/>
                    <a:pt x="3112770" y="25400"/>
                  </a:cubicBezTo>
                  <a:cubicBezTo>
                    <a:pt x="3121660" y="26670"/>
                    <a:pt x="3131820" y="29210"/>
                    <a:pt x="3136900" y="25400"/>
                  </a:cubicBezTo>
                  <a:cubicBezTo>
                    <a:pt x="3171190" y="0"/>
                    <a:pt x="3202940" y="6350"/>
                    <a:pt x="3235960" y="27940"/>
                  </a:cubicBezTo>
                  <a:cubicBezTo>
                    <a:pt x="3239770" y="30480"/>
                    <a:pt x="3249930" y="24130"/>
                    <a:pt x="3257550" y="24130"/>
                  </a:cubicBezTo>
                  <a:cubicBezTo>
                    <a:pt x="3288030" y="24130"/>
                    <a:pt x="3318510" y="24130"/>
                    <a:pt x="3350260" y="25400"/>
                  </a:cubicBezTo>
                  <a:cubicBezTo>
                    <a:pt x="3373120" y="26670"/>
                    <a:pt x="3394710" y="34290"/>
                    <a:pt x="3417570" y="36830"/>
                  </a:cubicBezTo>
                  <a:cubicBezTo>
                    <a:pt x="3467100" y="43180"/>
                    <a:pt x="3517900" y="53340"/>
                    <a:pt x="3568700" y="53340"/>
                  </a:cubicBezTo>
                  <a:cubicBezTo>
                    <a:pt x="3663950" y="54610"/>
                    <a:pt x="3759200" y="58420"/>
                    <a:pt x="3853180" y="78740"/>
                  </a:cubicBezTo>
                  <a:cubicBezTo>
                    <a:pt x="3940810" y="97790"/>
                    <a:pt x="4030980" y="97790"/>
                    <a:pt x="4119880" y="113030"/>
                  </a:cubicBezTo>
                  <a:cubicBezTo>
                    <a:pt x="4173220" y="121920"/>
                    <a:pt x="4227830" y="138430"/>
                    <a:pt x="4273550" y="165100"/>
                  </a:cubicBezTo>
                  <a:cubicBezTo>
                    <a:pt x="4323080" y="193040"/>
                    <a:pt x="4361180" y="238760"/>
                    <a:pt x="4405630" y="276860"/>
                  </a:cubicBezTo>
                  <a:cubicBezTo>
                    <a:pt x="4422140" y="290830"/>
                    <a:pt x="4446270" y="300990"/>
                    <a:pt x="4457700" y="318770"/>
                  </a:cubicBezTo>
                  <a:cubicBezTo>
                    <a:pt x="4490720" y="367030"/>
                    <a:pt x="4519930" y="417830"/>
                    <a:pt x="4549140" y="468630"/>
                  </a:cubicBezTo>
                  <a:cubicBezTo>
                    <a:pt x="4570730" y="505460"/>
                    <a:pt x="4592320" y="543560"/>
                    <a:pt x="4608830" y="581660"/>
                  </a:cubicBezTo>
                  <a:cubicBezTo>
                    <a:pt x="4626610" y="626110"/>
                    <a:pt x="4640580" y="671830"/>
                    <a:pt x="4654550" y="718820"/>
                  </a:cubicBezTo>
                  <a:cubicBezTo>
                    <a:pt x="4676140" y="792480"/>
                    <a:pt x="4701540" y="866140"/>
                    <a:pt x="4715510" y="942340"/>
                  </a:cubicBezTo>
                  <a:cubicBezTo>
                    <a:pt x="4735830" y="1049020"/>
                    <a:pt x="4745990" y="1158240"/>
                    <a:pt x="4761230" y="1266190"/>
                  </a:cubicBezTo>
                  <a:cubicBezTo>
                    <a:pt x="4766310" y="1301750"/>
                    <a:pt x="4772660" y="1337310"/>
                    <a:pt x="4775200" y="1372870"/>
                  </a:cubicBezTo>
                  <a:cubicBezTo>
                    <a:pt x="4782820" y="1474470"/>
                    <a:pt x="4787900" y="1574800"/>
                    <a:pt x="4794250" y="1676400"/>
                  </a:cubicBezTo>
                  <a:cubicBezTo>
                    <a:pt x="4803140" y="1802130"/>
                    <a:pt x="4815840" y="1926590"/>
                    <a:pt x="4822190" y="2052320"/>
                  </a:cubicBezTo>
                  <a:cubicBezTo>
                    <a:pt x="4828540" y="2172970"/>
                    <a:pt x="4833620" y="2294890"/>
                    <a:pt x="4831080" y="2416810"/>
                  </a:cubicBezTo>
                  <a:cubicBezTo>
                    <a:pt x="4827270" y="2620010"/>
                    <a:pt x="4817110" y="2821940"/>
                    <a:pt x="4806950" y="3025140"/>
                  </a:cubicBezTo>
                  <a:cubicBezTo>
                    <a:pt x="4800600" y="3150870"/>
                    <a:pt x="4791710" y="3275330"/>
                    <a:pt x="4779010" y="3399790"/>
                  </a:cubicBezTo>
                  <a:cubicBezTo>
                    <a:pt x="4766310" y="3524250"/>
                    <a:pt x="4747260" y="3647440"/>
                    <a:pt x="4733290" y="3771900"/>
                  </a:cubicBezTo>
                  <a:cubicBezTo>
                    <a:pt x="4723130" y="3858260"/>
                    <a:pt x="4720590" y="3944620"/>
                    <a:pt x="4709160" y="4029710"/>
                  </a:cubicBezTo>
                  <a:cubicBezTo>
                    <a:pt x="4699000" y="4107180"/>
                    <a:pt x="4660900" y="4175760"/>
                    <a:pt x="4610100" y="4232910"/>
                  </a:cubicBezTo>
                  <a:cubicBezTo>
                    <a:pt x="4568190" y="4281170"/>
                    <a:pt x="4535170" y="4335780"/>
                    <a:pt x="4491990" y="4382770"/>
                  </a:cubicBezTo>
                  <a:cubicBezTo>
                    <a:pt x="4453890" y="4424680"/>
                    <a:pt x="4411980" y="4466590"/>
                    <a:pt x="4345940" y="4467860"/>
                  </a:cubicBezTo>
                  <a:cubicBezTo>
                    <a:pt x="4330700" y="4467860"/>
                    <a:pt x="4316730" y="4483100"/>
                    <a:pt x="4301490" y="4490720"/>
                  </a:cubicBezTo>
                  <a:cubicBezTo>
                    <a:pt x="4236720" y="4518660"/>
                    <a:pt x="4169410" y="4542790"/>
                    <a:pt x="4105910" y="4573270"/>
                  </a:cubicBezTo>
                  <a:cubicBezTo>
                    <a:pt x="3989070" y="4629150"/>
                    <a:pt x="3863340" y="4638040"/>
                    <a:pt x="3737610" y="4643120"/>
                  </a:cubicBezTo>
                  <a:cubicBezTo>
                    <a:pt x="3689350" y="4645660"/>
                    <a:pt x="3639820" y="4641850"/>
                    <a:pt x="3591560" y="4645660"/>
                  </a:cubicBezTo>
                  <a:cubicBezTo>
                    <a:pt x="3567430" y="4646930"/>
                    <a:pt x="3544570" y="4658360"/>
                    <a:pt x="3521710" y="4663440"/>
                  </a:cubicBezTo>
                  <a:cubicBezTo>
                    <a:pt x="3511550" y="4665980"/>
                    <a:pt x="3501390" y="4664710"/>
                    <a:pt x="3489960" y="4665980"/>
                  </a:cubicBezTo>
                  <a:cubicBezTo>
                    <a:pt x="3474720" y="4667250"/>
                    <a:pt x="3459480" y="4671060"/>
                    <a:pt x="3444240" y="4669790"/>
                  </a:cubicBezTo>
                  <a:cubicBezTo>
                    <a:pt x="3429000" y="4667250"/>
                    <a:pt x="3418840" y="4662170"/>
                    <a:pt x="3416300" y="4662170"/>
                  </a:cubicBezTo>
                  <a:close/>
                </a:path>
              </a:pathLst>
            </a:custGeom>
            <a:blipFill>
              <a:blip r:embed="rId2"/>
              <a:stretch>
                <a:fillRect l="-18473" r="-28069"/>
              </a:stretch>
            </a:blipFill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4" name="TextBox 4"/>
          <p:cNvSpPr txBox="1"/>
          <p:nvPr/>
        </p:nvSpPr>
        <p:spPr>
          <a:xfrm>
            <a:off x="3908389" y="3514996"/>
            <a:ext cx="10471223" cy="1733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99"/>
              </a:lnSpc>
              <a:spcBef>
                <a:spcPct val="0"/>
              </a:spcBef>
            </a:pPr>
            <a:r>
              <a:rPr lang="en-US" sz="4999" dirty="0">
                <a:solidFill>
                  <a:srgbClr val="262262"/>
                </a:solidFill>
                <a:latin typeface="Comic Sans MS" panose="030F0902030302020204" pitchFamily="66" charset="0"/>
                <a:ea typeface="Canva Sans"/>
                <a:cs typeface="Canva Sans"/>
                <a:sym typeface="Canva Sans"/>
              </a:rPr>
              <a:t>LA PARTICIPATION ÉLECTORALE DES RÉSIDENTS NON-LUXEMBOURGEOIS</a:t>
            </a:r>
          </a:p>
        </p:txBody>
      </p:sp>
      <p:sp>
        <p:nvSpPr>
          <p:cNvPr id="5" name="Freeform 5"/>
          <p:cNvSpPr/>
          <p:nvPr/>
        </p:nvSpPr>
        <p:spPr>
          <a:xfrm>
            <a:off x="11111358" y="8120379"/>
            <a:ext cx="8276237" cy="8565317"/>
          </a:xfrm>
          <a:custGeom>
            <a:avLst/>
            <a:gdLst/>
            <a:ahLst/>
            <a:cxnLst/>
            <a:rect l="l" t="t" r="r" b="b"/>
            <a:pathLst>
              <a:path w="8276237" h="8565317">
                <a:moveTo>
                  <a:pt x="0" y="0"/>
                </a:moveTo>
                <a:lnTo>
                  <a:pt x="8276237" y="0"/>
                </a:lnTo>
                <a:lnTo>
                  <a:pt x="8276237" y="8565317"/>
                </a:lnTo>
                <a:lnTo>
                  <a:pt x="0" y="856531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6" name="Freeform 6"/>
          <p:cNvSpPr/>
          <p:nvPr/>
        </p:nvSpPr>
        <p:spPr>
          <a:xfrm>
            <a:off x="-4302343" y="-3421817"/>
            <a:ext cx="8276237" cy="8565317"/>
          </a:xfrm>
          <a:custGeom>
            <a:avLst/>
            <a:gdLst/>
            <a:ahLst/>
            <a:cxnLst/>
            <a:rect l="l" t="t" r="r" b="b"/>
            <a:pathLst>
              <a:path w="8276237" h="8565317">
                <a:moveTo>
                  <a:pt x="0" y="0"/>
                </a:moveTo>
                <a:lnTo>
                  <a:pt x="8276238" y="0"/>
                </a:lnTo>
                <a:lnTo>
                  <a:pt x="8276238" y="8565317"/>
                </a:lnTo>
                <a:lnTo>
                  <a:pt x="0" y="856531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7" name="Freeform 7"/>
          <p:cNvSpPr/>
          <p:nvPr/>
        </p:nvSpPr>
        <p:spPr>
          <a:xfrm rot="316617">
            <a:off x="13442385" y="4336803"/>
            <a:ext cx="5415491" cy="6283797"/>
          </a:xfrm>
          <a:custGeom>
            <a:avLst/>
            <a:gdLst/>
            <a:ahLst/>
            <a:cxnLst/>
            <a:rect l="l" t="t" r="r" b="b"/>
            <a:pathLst>
              <a:path w="5415491" h="6283797">
                <a:moveTo>
                  <a:pt x="0" y="0"/>
                </a:moveTo>
                <a:lnTo>
                  <a:pt x="5415491" y="0"/>
                </a:lnTo>
                <a:lnTo>
                  <a:pt x="5415491" y="6283797"/>
                </a:lnTo>
                <a:lnTo>
                  <a:pt x="0" y="628379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8" name="Freeform 8"/>
          <p:cNvSpPr/>
          <p:nvPr/>
        </p:nvSpPr>
        <p:spPr>
          <a:xfrm rot="-571530">
            <a:off x="2604256" y="13238"/>
            <a:ext cx="4736635" cy="5220740"/>
          </a:xfrm>
          <a:custGeom>
            <a:avLst/>
            <a:gdLst/>
            <a:ahLst/>
            <a:cxnLst/>
            <a:rect l="l" t="t" r="r" b="b"/>
            <a:pathLst>
              <a:path w="4736635" h="5220740">
                <a:moveTo>
                  <a:pt x="0" y="0"/>
                </a:moveTo>
                <a:lnTo>
                  <a:pt x="4736635" y="0"/>
                </a:lnTo>
                <a:lnTo>
                  <a:pt x="4736635" y="5220740"/>
                </a:lnTo>
                <a:lnTo>
                  <a:pt x="0" y="522074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9" name="Freeform 9"/>
          <p:cNvSpPr/>
          <p:nvPr/>
        </p:nvSpPr>
        <p:spPr>
          <a:xfrm>
            <a:off x="2934458" y="7250558"/>
            <a:ext cx="2770679" cy="2725341"/>
          </a:xfrm>
          <a:custGeom>
            <a:avLst/>
            <a:gdLst/>
            <a:ahLst/>
            <a:cxnLst/>
            <a:rect l="l" t="t" r="r" b="b"/>
            <a:pathLst>
              <a:path w="2770679" h="2725341">
                <a:moveTo>
                  <a:pt x="0" y="0"/>
                </a:moveTo>
                <a:lnTo>
                  <a:pt x="2770679" y="0"/>
                </a:lnTo>
                <a:lnTo>
                  <a:pt x="2770679" y="2725341"/>
                </a:lnTo>
                <a:lnTo>
                  <a:pt x="0" y="2725341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0" name="Freeform 10"/>
          <p:cNvSpPr/>
          <p:nvPr/>
        </p:nvSpPr>
        <p:spPr>
          <a:xfrm rot="-3728932">
            <a:off x="12082894" y="-4022913"/>
            <a:ext cx="5514671" cy="9172010"/>
          </a:xfrm>
          <a:custGeom>
            <a:avLst/>
            <a:gdLst/>
            <a:ahLst/>
            <a:cxnLst/>
            <a:rect l="l" t="t" r="r" b="b"/>
            <a:pathLst>
              <a:path w="5514671" h="9172010">
                <a:moveTo>
                  <a:pt x="0" y="0"/>
                </a:moveTo>
                <a:lnTo>
                  <a:pt x="5514670" y="0"/>
                </a:lnTo>
                <a:lnTo>
                  <a:pt x="5514670" y="9172009"/>
                </a:lnTo>
                <a:lnTo>
                  <a:pt x="0" y="9172009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1" name="Freeform 11"/>
          <p:cNvSpPr/>
          <p:nvPr/>
        </p:nvSpPr>
        <p:spPr>
          <a:xfrm>
            <a:off x="14538693" y="0"/>
            <a:ext cx="3749307" cy="749861"/>
          </a:xfrm>
          <a:custGeom>
            <a:avLst/>
            <a:gdLst/>
            <a:ahLst/>
            <a:cxnLst/>
            <a:rect l="l" t="t" r="r" b="b"/>
            <a:pathLst>
              <a:path w="3749307" h="749861">
                <a:moveTo>
                  <a:pt x="0" y="0"/>
                </a:moveTo>
                <a:lnTo>
                  <a:pt x="3749307" y="0"/>
                </a:lnTo>
                <a:lnTo>
                  <a:pt x="3749307" y="749861"/>
                </a:lnTo>
                <a:lnTo>
                  <a:pt x="0" y="749861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3" name="TextBox 13"/>
          <p:cNvSpPr txBox="1"/>
          <p:nvPr/>
        </p:nvSpPr>
        <p:spPr>
          <a:xfrm>
            <a:off x="4690015" y="5372485"/>
            <a:ext cx="9178385" cy="5005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 spc="288" dirty="0">
                <a:solidFill>
                  <a:srgbClr val="262262"/>
                </a:solidFill>
                <a:latin typeface="Comic Sans MS" panose="030F0902030302020204" pitchFamily="66" charset="0"/>
                <a:ea typeface="Canva Sans"/>
                <a:cs typeface="Canva Sans"/>
                <a:sym typeface="Canva Sans"/>
              </a:rPr>
              <a:t>- CONSTRUIRE LE VIVRE ENSEMBLE -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7010401" y="7075805"/>
            <a:ext cx="3748846" cy="10518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799"/>
              </a:lnSpc>
              <a:spcBef>
                <a:spcPct val="0"/>
              </a:spcBef>
            </a:pPr>
            <a:r>
              <a:rPr lang="en-US" sz="1999" dirty="0">
                <a:solidFill>
                  <a:srgbClr val="000000"/>
                </a:solidFill>
                <a:latin typeface="Comic Sans MS" panose="030F0902030302020204" pitchFamily="66" charset="0"/>
                <a:ea typeface="Canva Sans"/>
                <a:cs typeface="Canva Sans"/>
                <a:sym typeface="Canva Sans"/>
              </a:rPr>
              <a:t>FORUM REGIONAL</a:t>
            </a:r>
          </a:p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 dirty="0">
                <a:solidFill>
                  <a:srgbClr val="262262"/>
                </a:solidFill>
                <a:latin typeface="Comic Sans MS" panose="030F0902030302020204" pitchFamily="66" charset="0"/>
                <a:ea typeface="Canva Sans"/>
                <a:cs typeface="Canva Sans"/>
                <a:sym typeface="Canva Sans"/>
              </a:rPr>
              <a:t>9  OCTOBRE 2025</a:t>
            </a:r>
          </a:p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 dirty="0">
                <a:solidFill>
                  <a:srgbClr val="262262"/>
                </a:solidFill>
                <a:latin typeface="Comic Sans MS" panose="030F0902030302020204" pitchFamily="66" charset="0"/>
                <a:ea typeface="Canva Sans"/>
                <a:cs typeface="Canva Sans"/>
                <a:sym typeface="Canva Sans"/>
              </a:rPr>
              <a:t>A </a:t>
            </a:r>
            <a:r>
              <a:rPr lang="en-US" sz="2000" dirty="0" err="1">
                <a:solidFill>
                  <a:srgbClr val="262262"/>
                </a:solidFill>
                <a:latin typeface="Comic Sans MS" panose="030F0902030302020204" pitchFamily="66" charset="0"/>
                <a:ea typeface="Canva Sans"/>
                <a:cs typeface="Canva Sans"/>
                <a:sym typeface="Canva Sans"/>
              </a:rPr>
              <a:t>Schommesch</a:t>
            </a:r>
            <a:endParaRPr lang="en-US" sz="2000" dirty="0">
              <a:solidFill>
                <a:srgbClr val="262262"/>
              </a:solidFill>
              <a:latin typeface="Comic Sans MS" panose="030F0902030302020204" pitchFamily="66" charset="0"/>
              <a:ea typeface="Canva Sans"/>
              <a:cs typeface="Canva Sans"/>
              <a:sym typeface="Canva Sans"/>
            </a:endParaRPr>
          </a:p>
        </p:txBody>
      </p:sp>
      <p:pic>
        <p:nvPicPr>
          <p:cNvPr id="16" name="Image 15" descr="Une image contenant Graphique, Police, graphisme, logo&#10;&#10;Le contenu généré par l’IA peut être incorrect.">
            <a:extLst>
              <a:ext uri="{FF2B5EF4-FFF2-40B4-BE49-F238E27FC236}">
                <a16:creationId xmlns:a16="http://schemas.microsoft.com/office/drawing/2014/main" id="{9DE981FE-6DB8-1B63-C4AA-0E24B0CBF5A1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9251" y="603780"/>
            <a:ext cx="2043670" cy="111072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B4BA31-41D1-E1FC-5C0C-5C4F5C299B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277275BD-2BD6-905D-6D51-A43F46D0C86D}"/>
              </a:ext>
            </a:extLst>
          </p:cNvPr>
          <p:cNvSpPr/>
          <p:nvPr/>
        </p:nvSpPr>
        <p:spPr>
          <a:xfrm>
            <a:off x="15468600" y="-857794"/>
            <a:ext cx="6451446" cy="2596707"/>
          </a:xfrm>
          <a:custGeom>
            <a:avLst/>
            <a:gdLst/>
            <a:ahLst/>
            <a:cxnLst/>
            <a:rect l="l" t="t" r="r" b="b"/>
            <a:pathLst>
              <a:path w="6451446" h="2596707">
                <a:moveTo>
                  <a:pt x="0" y="0"/>
                </a:moveTo>
                <a:lnTo>
                  <a:pt x="6451447" y="0"/>
                </a:lnTo>
                <a:lnTo>
                  <a:pt x="6451447" y="2596707"/>
                </a:lnTo>
                <a:lnTo>
                  <a:pt x="0" y="259670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10270E96-37BF-3F87-4F4E-A3E5EB390ADC}"/>
              </a:ext>
            </a:extLst>
          </p:cNvPr>
          <p:cNvSpPr/>
          <p:nvPr/>
        </p:nvSpPr>
        <p:spPr>
          <a:xfrm>
            <a:off x="-7369287" y="6818962"/>
            <a:ext cx="10528877" cy="10896639"/>
          </a:xfrm>
          <a:custGeom>
            <a:avLst/>
            <a:gdLst/>
            <a:ahLst/>
            <a:cxnLst/>
            <a:rect l="l" t="t" r="r" b="b"/>
            <a:pathLst>
              <a:path w="10528877" h="10896639">
                <a:moveTo>
                  <a:pt x="0" y="0"/>
                </a:moveTo>
                <a:lnTo>
                  <a:pt x="10528877" y="0"/>
                </a:lnTo>
                <a:lnTo>
                  <a:pt x="10528877" y="10896638"/>
                </a:lnTo>
                <a:lnTo>
                  <a:pt x="0" y="1089663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40768B24-8D39-E762-FA23-11979ECEA3C9}"/>
              </a:ext>
            </a:extLst>
          </p:cNvPr>
          <p:cNvSpPr/>
          <p:nvPr/>
        </p:nvSpPr>
        <p:spPr>
          <a:xfrm rot="-574179">
            <a:off x="2338332" y="489131"/>
            <a:ext cx="13153541" cy="10539275"/>
          </a:xfrm>
          <a:custGeom>
            <a:avLst/>
            <a:gdLst/>
            <a:ahLst/>
            <a:cxnLst/>
            <a:rect l="l" t="t" r="r" b="b"/>
            <a:pathLst>
              <a:path w="13153541" h="10539275">
                <a:moveTo>
                  <a:pt x="0" y="0"/>
                </a:moveTo>
                <a:lnTo>
                  <a:pt x="13153542" y="0"/>
                </a:lnTo>
                <a:lnTo>
                  <a:pt x="13153542" y="10539275"/>
                </a:lnTo>
                <a:lnTo>
                  <a:pt x="0" y="1053927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0F27EEA6-1955-E007-C4A7-C2D4281FDC56}"/>
              </a:ext>
            </a:extLst>
          </p:cNvPr>
          <p:cNvSpPr/>
          <p:nvPr/>
        </p:nvSpPr>
        <p:spPr>
          <a:xfrm rot="-655221" flipV="1">
            <a:off x="12785022" y="1032007"/>
            <a:ext cx="3736408" cy="609197"/>
          </a:xfrm>
          <a:custGeom>
            <a:avLst/>
            <a:gdLst/>
            <a:ahLst/>
            <a:cxnLst/>
            <a:rect l="l" t="t" r="r" b="b"/>
            <a:pathLst>
              <a:path w="3736408" h="609197">
                <a:moveTo>
                  <a:pt x="0" y="609197"/>
                </a:moveTo>
                <a:lnTo>
                  <a:pt x="3736408" y="609197"/>
                </a:lnTo>
                <a:lnTo>
                  <a:pt x="3736408" y="0"/>
                </a:lnTo>
                <a:lnTo>
                  <a:pt x="0" y="0"/>
                </a:lnTo>
                <a:lnTo>
                  <a:pt x="0" y="609197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51E9CC31-0880-70CB-4350-2FD47F09FE0D}"/>
              </a:ext>
            </a:extLst>
          </p:cNvPr>
          <p:cNvSpPr/>
          <p:nvPr/>
        </p:nvSpPr>
        <p:spPr>
          <a:xfrm rot="-3728932">
            <a:off x="814825" y="3026977"/>
            <a:ext cx="5514671" cy="9172010"/>
          </a:xfrm>
          <a:custGeom>
            <a:avLst/>
            <a:gdLst/>
            <a:ahLst/>
            <a:cxnLst/>
            <a:rect l="l" t="t" r="r" b="b"/>
            <a:pathLst>
              <a:path w="5514671" h="9172010">
                <a:moveTo>
                  <a:pt x="0" y="0"/>
                </a:moveTo>
                <a:lnTo>
                  <a:pt x="5514671" y="0"/>
                </a:lnTo>
                <a:lnTo>
                  <a:pt x="5514671" y="9172010"/>
                </a:lnTo>
                <a:lnTo>
                  <a:pt x="0" y="917201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0" name="TextBox 10">
            <a:extLst>
              <a:ext uri="{FF2B5EF4-FFF2-40B4-BE49-F238E27FC236}">
                <a16:creationId xmlns:a16="http://schemas.microsoft.com/office/drawing/2014/main" id="{70E69FEC-4413-388F-A3C4-67C089E84D34}"/>
              </a:ext>
            </a:extLst>
          </p:cNvPr>
          <p:cNvSpPr txBox="1"/>
          <p:nvPr/>
        </p:nvSpPr>
        <p:spPr>
          <a:xfrm>
            <a:off x="-1" y="478721"/>
            <a:ext cx="18288001" cy="7443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399"/>
              </a:lnSpc>
            </a:pPr>
            <a:r>
              <a:rPr lang="en-US" sz="4000" b="1" spc="614" dirty="0">
                <a:solidFill>
                  <a:srgbClr val="262262"/>
                </a:solidFill>
                <a:latin typeface="Comic Sans MS" panose="030F0902030302020204" pitchFamily="66" charset="0"/>
                <a:ea typeface="Apple Juice"/>
                <a:cs typeface="Apple Juice"/>
                <a:sym typeface="Apple Juice"/>
              </a:rPr>
              <a:t>Durée de </a:t>
            </a:r>
            <a:r>
              <a:rPr lang="en-US" sz="4000" b="1" spc="614" dirty="0" err="1">
                <a:solidFill>
                  <a:srgbClr val="262262"/>
                </a:solidFill>
                <a:latin typeface="Comic Sans MS" panose="030F0902030302020204" pitchFamily="66" charset="0"/>
                <a:ea typeface="Apple Juice"/>
                <a:cs typeface="Apple Juice"/>
                <a:sym typeface="Apple Juice"/>
              </a:rPr>
              <a:t>résidence</a:t>
            </a:r>
            <a:r>
              <a:rPr lang="en-US" sz="4000" b="1" spc="614" dirty="0">
                <a:solidFill>
                  <a:srgbClr val="262262"/>
                </a:solidFill>
                <a:latin typeface="Comic Sans MS" panose="030F0902030302020204" pitchFamily="66" charset="0"/>
                <a:ea typeface="Apple Juice"/>
                <a:cs typeface="Apple Juice"/>
                <a:sym typeface="Apple Juice"/>
              </a:rPr>
              <a:t> dans la commune</a:t>
            </a:r>
          </a:p>
        </p:txBody>
      </p:sp>
      <p:graphicFrame>
        <p:nvGraphicFramePr>
          <p:cNvPr id="8" name="Graphique 7">
            <a:extLst>
              <a:ext uri="{FF2B5EF4-FFF2-40B4-BE49-F238E27FC236}">
                <a16:creationId xmlns:a16="http://schemas.microsoft.com/office/drawing/2014/main" id="{68E0D76F-8799-E4D2-3094-7E54D810F57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2912141"/>
              </p:ext>
            </p:extLst>
          </p:nvPr>
        </p:nvGraphicFramePr>
        <p:xfrm>
          <a:off x="1553794" y="1223027"/>
          <a:ext cx="15925800" cy="80589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</p:spTree>
    <p:extLst>
      <p:ext uri="{BB962C8B-B14F-4D97-AF65-F5344CB8AC3E}">
        <p14:creationId xmlns:p14="http://schemas.microsoft.com/office/powerpoint/2010/main" val="12963417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85950B-6640-235F-C209-A56D1F4F7E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8A3138FA-8B95-A61A-372A-5EB9C6B90EDA}"/>
              </a:ext>
            </a:extLst>
          </p:cNvPr>
          <p:cNvSpPr/>
          <p:nvPr/>
        </p:nvSpPr>
        <p:spPr>
          <a:xfrm>
            <a:off x="15371248" y="-1634942"/>
            <a:ext cx="6451446" cy="2596707"/>
          </a:xfrm>
          <a:custGeom>
            <a:avLst/>
            <a:gdLst/>
            <a:ahLst/>
            <a:cxnLst/>
            <a:rect l="l" t="t" r="r" b="b"/>
            <a:pathLst>
              <a:path w="6451446" h="2596707">
                <a:moveTo>
                  <a:pt x="0" y="0"/>
                </a:moveTo>
                <a:lnTo>
                  <a:pt x="6451447" y="0"/>
                </a:lnTo>
                <a:lnTo>
                  <a:pt x="6451447" y="2596707"/>
                </a:lnTo>
                <a:lnTo>
                  <a:pt x="0" y="259670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 dirty="0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5123BB40-BFDC-0035-E070-4DC2A3289E79}"/>
              </a:ext>
            </a:extLst>
          </p:cNvPr>
          <p:cNvSpPr/>
          <p:nvPr/>
        </p:nvSpPr>
        <p:spPr>
          <a:xfrm>
            <a:off x="-8074023" y="7505700"/>
            <a:ext cx="10528877" cy="10896639"/>
          </a:xfrm>
          <a:custGeom>
            <a:avLst/>
            <a:gdLst/>
            <a:ahLst/>
            <a:cxnLst/>
            <a:rect l="l" t="t" r="r" b="b"/>
            <a:pathLst>
              <a:path w="10528877" h="10896639">
                <a:moveTo>
                  <a:pt x="0" y="0"/>
                </a:moveTo>
                <a:lnTo>
                  <a:pt x="10528877" y="0"/>
                </a:lnTo>
                <a:lnTo>
                  <a:pt x="10528877" y="10896638"/>
                </a:lnTo>
                <a:lnTo>
                  <a:pt x="0" y="1089663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19B4C446-189A-4241-761E-BAA1D2977843}"/>
              </a:ext>
            </a:extLst>
          </p:cNvPr>
          <p:cNvSpPr/>
          <p:nvPr/>
        </p:nvSpPr>
        <p:spPr>
          <a:xfrm rot="-655221" flipV="1">
            <a:off x="14015328" y="9329398"/>
            <a:ext cx="3736408" cy="609197"/>
          </a:xfrm>
          <a:custGeom>
            <a:avLst/>
            <a:gdLst/>
            <a:ahLst/>
            <a:cxnLst/>
            <a:rect l="l" t="t" r="r" b="b"/>
            <a:pathLst>
              <a:path w="3736408" h="609197">
                <a:moveTo>
                  <a:pt x="0" y="609197"/>
                </a:moveTo>
                <a:lnTo>
                  <a:pt x="3736408" y="609197"/>
                </a:lnTo>
                <a:lnTo>
                  <a:pt x="3736408" y="0"/>
                </a:lnTo>
                <a:lnTo>
                  <a:pt x="0" y="0"/>
                </a:lnTo>
                <a:lnTo>
                  <a:pt x="0" y="609197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896665AB-65E8-3C49-9396-6BB9DCED63C9}"/>
              </a:ext>
            </a:extLst>
          </p:cNvPr>
          <p:cNvSpPr/>
          <p:nvPr/>
        </p:nvSpPr>
        <p:spPr>
          <a:xfrm rot="-3728932">
            <a:off x="304088" y="4071105"/>
            <a:ext cx="5514671" cy="9172010"/>
          </a:xfrm>
          <a:custGeom>
            <a:avLst/>
            <a:gdLst/>
            <a:ahLst/>
            <a:cxnLst/>
            <a:rect l="l" t="t" r="r" b="b"/>
            <a:pathLst>
              <a:path w="5514671" h="9172010">
                <a:moveTo>
                  <a:pt x="0" y="0"/>
                </a:moveTo>
                <a:lnTo>
                  <a:pt x="5514671" y="0"/>
                </a:lnTo>
                <a:lnTo>
                  <a:pt x="5514671" y="9172010"/>
                </a:lnTo>
                <a:lnTo>
                  <a:pt x="0" y="917201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0" name="TextBox 10">
            <a:extLst>
              <a:ext uri="{FF2B5EF4-FFF2-40B4-BE49-F238E27FC236}">
                <a16:creationId xmlns:a16="http://schemas.microsoft.com/office/drawing/2014/main" id="{0D853B0B-1548-E51F-30E3-90E8CE87B064}"/>
              </a:ext>
            </a:extLst>
          </p:cNvPr>
          <p:cNvSpPr txBox="1"/>
          <p:nvPr/>
        </p:nvSpPr>
        <p:spPr>
          <a:xfrm>
            <a:off x="1247239" y="967209"/>
            <a:ext cx="6553200" cy="7443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399"/>
              </a:lnSpc>
            </a:pPr>
            <a:r>
              <a:rPr lang="en-US" sz="4000" b="1" spc="614" dirty="0" err="1">
                <a:solidFill>
                  <a:srgbClr val="262162"/>
                </a:solidFill>
                <a:latin typeface="Comic Sans MS" panose="030F0902030302020204" pitchFamily="66" charset="0"/>
                <a:ea typeface="Apple Juice"/>
                <a:cs typeface="Apple Juice"/>
                <a:sym typeface="Apple Juice"/>
              </a:rPr>
              <a:t>Candidats</a:t>
            </a:r>
            <a:endParaRPr lang="en-US" sz="4000" b="1" spc="614" dirty="0">
              <a:solidFill>
                <a:srgbClr val="262162"/>
              </a:solidFill>
              <a:latin typeface="Comic Sans MS" panose="030F0902030302020204" pitchFamily="66" charset="0"/>
              <a:ea typeface="Apple Juice"/>
              <a:cs typeface="Apple Juice"/>
              <a:sym typeface="Apple Juice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4B9F939-3B76-8FF1-457B-1532C302F377}"/>
              </a:ext>
            </a:extLst>
          </p:cNvPr>
          <p:cNvSpPr txBox="1"/>
          <p:nvPr/>
        </p:nvSpPr>
        <p:spPr>
          <a:xfrm>
            <a:off x="9495267" y="967209"/>
            <a:ext cx="8280344" cy="7443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399"/>
              </a:lnSpc>
            </a:pPr>
            <a:r>
              <a:rPr lang="en-US" sz="4000" b="1" spc="614" dirty="0" err="1">
                <a:solidFill>
                  <a:srgbClr val="262162"/>
                </a:solidFill>
                <a:latin typeface="Comic Sans MS" panose="030F0902030302020204" pitchFamily="66" charset="0"/>
                <a:ea typeface="Apple Juice"/>
                <a:cs typeface="Apple Juice"/>
                <a:sym typeface="Apple Juice"/>
              </a:rPr>
              <a:t>Elus</a:t>
            </a:r>
            <a:endParaRPr lang="en-US" sz="4000" b="1" spc="614" dirty="0">
              <a:solidFill>
                <a:srgbClr val="262162"/>
              </a:solidFill>
              <a:latin typeface="Comic Sans MS" panose="030F0902030302020204" pitchFamily="66" charset="0"/>
              <a:ea typeface="Apple Juice"/>
              <a:cs typeface="Apple Juice"/>
              <a:sym typeface="Apple Juice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CFF58370-A1A5-BE1C-EADB-F0C2F7E21865}"/>
              </a:ext>
            </a:extLst>
          </p:cNvPr>
          <p:cNvSpPr txBox="1"/>
          <p:nvPr/>
        </p:nvSpPr>
        <p:spPr>
          <a:xfrm>
            <a:off x="317729" y="2251923"/>
            <a:ext cx="2133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902030302020204" pitchFamily="66" charset="0"/>
              </a:rPr>
              <a:t>3.854 Candidats dont 379 non-luxembourgeois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3F514827-5033-2BCB-FDC5-0472C6A10AB5}"/>
              </a:ext>
            </a:extLst>
          </p:cNvPr>
          <p:cNvSpPr txBox="1"/>
          <p:nvPr/>
        </p:nvSpPr>
        <p:spPr>
          <a:xfrm>
            <a:off x="9503150" y="2251923"/>
            <a:ext cx="23608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902030302020204" pitchFamily="66" charset="0"/>
              </a:rPr>
              <a:t>1.121 élus dont 21 non-luxembourgeois</a:t>
            </a:r>
          </a:p>
        </p:txBody>
      </p:sp>
      <p:graphicFrame>
        <p:nvGraphicFramePr>
          <p:cNvPr id="12" name="Graphique 11">
            <a:extLst>
              <a:ext uri="{FF2B5EF4-FFF2-40B4-BE49-F238E27FC236}">
                <a16:creationId xmlns:a16="http://schemas.microsoft.com/office/drawing/2014/main" id="{C1D7FC87-4AB7-F1A9-3723-C40353B94AE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43108216"/>
              </p:ext>
            </p:extLst>
          </p:nvPr>
        </p:nvGraphicFramePr>
        <p:xfrm>
          <a:off x="350157" y="2019300"/>
          <a:ext cx="8021782" cy="68877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13" name="Graphique 12">
            <a:extLst>
              <a:ext uri="{FF2B5EF4-FFF2-40B4-BE49-F238E27FC236}">
                <a16:creationId xmlns:a16="http://schemas.microsoft.com/office/drawing/2014/main" id="{C0685A5F-401C-FC6C-7932-1BE75156834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12211733"/>
              </p:ext>
            </p:extLst>
          </p:nvPr>
        </p:nvGraphicFramePr>
        <p:xfrm>
          <a:off x="9601200" y="1794915"/>
          <a:ext cx="7693572" cy="70826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</p:spTree>
    <p:extLst>
      <p:ext uri="{BB962C8B-B14F-4D97-AF65-F5344CB8AC3E}">
        <p14:creationId xmlns:p14="http://schemas.microsoft.com/office/powerpoint/2010/main" val="4649734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B9E0F4-7C93-2F89-1EFB-08034AC98D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>
            <a:extLst>
              <a:ext uri="{FF2B5EF4-FFF2-40B4-BE49-F238E27FC236}">
                <a16:creationId xmlns:a16="http://schemas.microsoft.com/office/drawing/2014/main" id="{0D0A41B2-C7B0-A82D-B4B1-DEE55571E4F3}"/>
              </a:ext>
            </a:extLst>
          </p:cNvPr>
          <p:cNvSpPr/>
          <p:nvPr/>
        </p:nvSpPr>
        <p:spPr>
          <a:xfrm>
            <a:off x="-3628340" y="7880694"/>
            <a:ext cx="6451446" cy="2596707"/>
          </a:xfrm>
          <a:custGeom>
            <a:avLst/>
            <a:gdLst/>
            <a:ahLst/>
            <a:cxnLst/>
            <a:rect l="l" t="t" r="r" b="b"/>
            <a:pathLst>
              <a:path w="6451446" h="2596707">
                <a:moveTo>
                  <a:pt x="0" y="0"/>
                </a:moveTo>
                <a:lnTo>
                  <a:pt x="6451446" y="0"/>
                </a:lnTo>
                <a:lnTo>
                  <a:pt x="6451446" y="2596708"/>
                </a:lnTo>
                <a:lnTo>
                  <a:pt x="0" y="259670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4AF4B5E6-C645-ABD4-F12E-DC810AA63A41}"/>
              </a:ext>
            </a:extLst>
          </p:cNvPr>
          <p:cNvSpPr/>
          <p:nvPr/>
        </p:nvSpPr>
        <p:spPr>
          <a:xfrm>
            <a:off x="-180133" y="124601"/>
            <a:ext cx="18468133" cy="9003215"/>
          </a:xfrm>
          <a:custGeom>
            <a:avLst/>
            <a:gdLst/>
            <a:ahLst/>
            <a:cxnLst/>
            <a:rect l="l" t="t" r="r" b="b"/>
            <a:pathLst>
              <a:path w="18468133" h="9003215">
                <a:moveTo>
                  <a:pt x="0" y="0"/>
                </a:moveTo>
                <a:lnTo>
                  <a:pt x="18468133" y="0"/>
                </a:lnTo>
                <a:lnTo>
                  <a:pt x="18468133" y="9003215"/>
                </a:lnTo>
                <a:lnTo>
                  <a:pt x="0" y="900321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34FE5F09-5DBE-2FDA-1820-A5CB553775E6}"/>
              </a:ext>
            </a:extLst>
          </p:cNvPr>
          <p:cNvSpPr/>
          <p:nvPr/>
        </p:nvSpPr>
        <p:spPr>
          <a:xfrm>
            <a:off x="15108932" y="-1224984"/>
            <a:ext cx="3626168" cy="4114800"/>
          </a:xfrm>
          <a:custGeom>
            <a:avLst/>
            <a:gdLst/>
            <a:ahLst/>
            <a:cxnLst/>
            <a:rect l="l" t="t" r="r" b="b"/>
            <a:pathLst>
              <a:path w="3626168" h="4114800">
                <a:moveTo>
                  <a:pt x="0" y="0"/>
                </a:moveTo>
                <a:lnTo>
                  <a:pt x="3626168" y="0"/>
                </a:lnTo>
                <a:lnTo>
                  <a:pt x="362616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E51A47DD-03D1-9909-0ECD-A177D7DB5060}"/>
              </a:ext>
            </a:extLst>
          </p:cNvPr>
          <p:cNvSpPr txBox="1"/>
          <p:nvPr/>
        </p:nvSpPr>
        <p:spPr>
          <a:xfrm>
            <a:off x="3048000" y="374526"/>
            <a:ext cx="115824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000" b="1" dirty="0">
                <a:solidFill>
                  <a:srgbClr val="262162"/>
                </a:solidFill>
                <a:latin typeface="Comic Sans MS" panose="030F0902030302020204" pitchFamily="66" charset="0"/>
              </a:rPr>
              <a:t>Résumons….</a:t>
            </a:r>
          </a:p>
        </p:txBody>
      </p:sp>
      <p:graphicFrame>
        <p:nvGraphicFramePr>
          <p:cNvPr id="2" name="Graphique 1">
            <a:extLst>
              <a:ext uri="{FF2B5EF4-FFF2-40B4-BE49-F238E27FC236}">
                <a16:creationId xmlns:a16="http://schemas.microsoft.com/office/drawing/2014/main" id="{FDEDB720-2171-BEE7-C87E-188F6FEA549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57676823"/>
              </p:ext>
            </p:extLst>
          </p:nvPr>
        </p:nvGraphicFramePr>
        <p:xfrm>
          <a:off x="533400" y="1294607"/>
          <a:ext cx="15240000" cy="80831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5" name="ZoneTexte 4">
            <a:extLst>
              <a:ext uri="{FF2B5EF4-FFF2-40B4-BE49-F238E27FC236}">
                <a16:creationId xmlns:a16="http://schemas.microsoft.com/office/drawing/2014/main" id="{E73A7A91-8635-6811-3287-F7C6B0E270A6}"/>
              </a:ext>
            </a:extLst>
          </p:cNvPr>
          <p:cNvSpPr txBox="1"/>
          <p:nvPr/>
        </p:nvSpPr>
        <p:spPr>
          <a:xfrm>
            <a:off x="3810000" y="981957"/>
            <a:ext cx="97993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902030302020204" pitchFamily="66" charset="0"/>
              </a:rPr>
              <a:t>1,9%</a:t>
            </a:r>
          </a:p>
        </p:txBody>
      </p:sp>
    </p:spTree>
    <p:extLst>
      <p:ext uri="{BB962C8B-B14F-4D97-AF65-F5344CB8AC3E}">
        <p14:creationId xmlns:p14="http://schemas.microsoft.com/office/powerpoint/2010/main" val="33962682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E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858206">
            <a:off x="411549" y="5768429"/>
            <a:ext cx="4001185" cy="5675439"/>
          </a:xfrm>
          <a:custGeom>
            <a:avLst/>
            <a:gdLst/>
            <a:ahLst/>
            <a:cxnLst/>
            <a:rect l="l" t="t" r="r" b="b"/>
            <a:pathLst>
              <a:path w="4001185" h="5675439">
                <a:moveTo>
                  <a:pt x="0" y="0"/>
                </a:moveTo>
                <a:lnTo>
                  <a:pt x="4001185" y="0"/>
                </a:lnTo>
                <a:lnTo>
                  <a:pt x="4001185" y="5675440"/>
                </a:lnTo>
                <a:lnTo>
                  <a:pt x="0" y="567544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3" name="Freeform 3"/>
          <p:cNvSpPr/>
          <p:nvPr/>
        </p:nvSpPr>
        <p:spPr>
          <a:xfrm>
            <a:off x="-3609251" y="5698571"/>
            <a:ext cx="6451446" cy="2596707"/>
          </a:xfrm>
          <a:custGeom>
            <a:avLst/>
            <a:gdLst/>
            <a:ahLst/>
            <a:cxnLst/>
            <a:rect l="l" t="t" r="r" b="b"/>
            <a:pathLst>
              <a:path w="6451446" h="2596707">
                <a:moveTo>
                  <a:pt x="0" y="0"/>
                </a:moveTo>
                <a:lnTo>
                  <a:pt x="6451446" y="0"/>
                </a:lnTo>
                <a:lnTo>
                  <a:pt x="6451446" y="2596708"/>
                </a:lnTo>
                <a:lnTo>
                  <a:pt x="0" y="259670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4" name="Freeform 4"/>
          <p:cNvSpPr/>
          <p:nvPr/>
        </p:nvSpPr>
        <p:spPr>
          <a:xfrm>
            <a:off x="4471302" y="7421440"/>
            <a:ext cx="1116484" cy="1032748"/>
          </a:xfrm>
          <a:custGeom>
            <a:avLst/>
            <a:gdLst/>
            <a:ahLst/>
            <a:cxnLst/>
            <a:rect l="l" t="t" r="r" b="b"/>
            <a:pathLst>
              <a:path w="1116484" h="1032748">
                <a:moveTo>
                  <a:pt x="0" y="0"/>
                </a:moveTo>
                <a:lnTo>
                  <a:pt x="1116484" y="0"/>
                </a:lnTo>
                <a:lnTo>
                  <a:pt x="1116484" y="1032748"/>
                </a:lnTo>
                <a:lnTo>
                  <a:pt x="0" y="103274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5" name="Freeform 5"/>
          <p:cNvSpPr/>
          <p:nvPr/>
        </p:nvSpPr>
        <p:spPr>
          <a:xfrm>
            <a:off x="4471302" y="2865560"/>
            <a:ext cx="9345397" cy="4555881"/>
          </a:xfrm>
          <a:custGeom>
            <a:avLst/>
            <a:gdLst/>
            <a:ahLst/>
            <a:cxnLst/>
            <a:rect l="l" t="t" r="r" b="b"/>
            <a:pathLst>
              <a:path w="9345397" h="4555881">
                <a:moveTo>
                  <a:pt x="0" y="0"/>
                </a:moveTo>
                <a:lnTo>
                  <a:pt x="9345396" y="0"/>
                </a:lnTo>
                <a:lnTo>
                  <a:pt x="9345396" y="4555880"/>
                </a:lnTo>
                <a:lnTo>
                  <a:pt x="0" y="455588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6" name="Freeform 6"/>
          <p:cNvSpPr/>
          <p:nvPr/>
        </p:nvSpPr>
        <p:spPr>
          <a:xfrm rot="-3728932">
            <a:off x="11348210" y="-2781106"/>
            <a:ext cx="3794648" cy="6311265"/>
          </a:xfrm>
          <a:custGeom>
            <a:avLst/>
            <a:gdLst/>
            <a:ahLst/>
            <a:cxnLst/>
            <a:rect l="l" t="t" r="r" b="b"/>
            <a:pathLst>
              <a:path w="3794648" h="6311265">
                <a:moveTo>
                  <a:pt x="0" y="0"/>
                </a:moveTo>
                <a:lnTo>
                  <a:pt x="3794648" y="0"/>
                </a:lnTo>
                <a:lnTo>
                  <a:pt x="3794648" y="6311265"/>
                </a:lnTo>
                <a:lnTo>
                  <a:pt x="0" y="631126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7" name="Freeform 7"/>
          <p:cNvSpPr/>
          <p:nvPr/>
        </p:nvSpPr>
        <p:spPr>
          <a:xfrm>
            <a:off x="14098251" y="-1249240"/>
            <a:ext cx="3626168" cy="4114800"/>
          </a:xfrm>
          <a:custGeom>
            <a:avLst/>
            <a:gdLst/>
            <a:ahLst/>
            <a:cxnLst/>
            <a:rect l="l" t="t" r="r" b="b"/>
            <a:pathLst>
              <a:path w="3626168" h="4114800">
                <a:moveTo>
                  <a:pt x="0" y="0"/>
                </a:moveTo>
                <a:lnTo>
                  <a:pt x="3626168" y="0"/>
                </a:lnTo>
                <a:lnTo>
                  <a:pt x="362616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8" name="TextBox 8"/>
          <p:cNvSpPr txBox="1"/>
          <p:nvPr/>
        </p:nvSpPr>
        <p:spPr>
          <a:xfrm>
            <a:off x="4599008" y="4562798"/>
            <a:ext cx="9089984" cy="8182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60"/>
              </a:lnSpc>
              <a:spcBef>
                <a:spcPct val="0"/>
              </a:spcBef>
            </a:pPr>
            <a:r>
              <a:rPr lang="en-US" sz="5400" b="1" dirty="0">
                <a:solidFill>
                  <a:srgbClr val="262262"/>
                </a:solidFill>
                <a:latin typeface="Comic Sans MS"/>
                <a:ea typeface="Apple Juice"/>
                <a:cs typeface="Apple Juice"/>
                <a:sym typeface="Apple Juice"/>
              </a:rPr>
              <a:t>RECOMMANDATIONS</a:t>
            </a:r>
            <a:endParaRPr lang="en-US" sz="5400" b="1" dirty="0">
              <a:solidFill>
                <a:srgbClr val="262262"/>
              </a:solidFill>
              <a:latin typeface="Comic Sans MS" panose="030F0902030302020204" pitchFamily="66" charset="0"/>
              <a:ea typeface="Apple Juice"/>
              <a:cs typeface="Apple Juice"/>
              <a:sym typeface="Apple Juice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E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522614" y="3162061"/>
            <a:ext cx="6451446" cy="2596707"/>
          </a:xfrm>
          <a:custGeom>
            <a:avLst/>
            <a:gdLst/>
            <a:ahLst/>
            <a:cxnLst/>
            <a:rect l="l" t="t" r="r" b="b"/>
            <a:pathLst>
              <a:path w="6451446" h="2596707">
                <a:moveTo>
                  <a:pt x="0" y="0"/>
                </a:moveTo>
                <a:lnTo>
                  <a:pt x="6451447" y="0"/>
                </a:lnTo>
                <a:lnTo>
                  <a:pt x="6451447" y="2596707"/>
                </a:lnTo>
                <a:lnTo>
                  <a:pt x="0" y="259670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3" name="Freeform 3"/>
          <p:cNvSpPr/>
          <p:nvPr/>
        </p:nvSpPr>
        <p:spPr>
          <a:xfrm>
            <a:off x="-4800600" y="3044577"/>
            <a:ext cx="10528877" cy="10896639"/>
          </a:xfrm>
          <a:custGeom>
            <a:avLst/>
            <a:gdLst/>
            <a:ahLst/>
            <a:cxnLst/>
            <a:rect l="l" t="t" r="r" b="b"/>
            <a:pathLst>
              <a:path w="10528877" h="10896639">
                <a:moveTo>
                  <a:pt x="0" y="0"/>
                </a:moveTo>
                <a:lnTo>
                  <a:pt x="10528877" y="0"/>
                </a:lnTo>
                <a:lnTo>
                  <a:pt x="10528877" y="10896638"/>
                </a:lnTo>
                <a:lnTo>
                  <a:pt x="0" y="1089663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4" name="Freeform 4"/>
          <p:cNvSpPr/>
          <p:nvPr/>
        </p:nvSpPr>
        <p:spPr>
          <a:xfrm rot="-574179">
            <a:off x="2338332" y="489131"/>
            <a:ext cx="13153541" cy="10539275"/>
          </a:xfrm>
          <a:custGeom>
            <a:avLst/>
            <a:gdLst/>
            <a:ahLst/>
            <a:cxnLst/>
            <a:rect l="l" t="t" r="r" b="b"/>
            <a:pathLst>
              <a:path w="13153541" h="10539275">
                <a:moveTo>
                  <a:pt x="0" y="0"/>
                </a:moveTo>
                <a:lnTo>
                  <a:pt x="13153542" y="0"/>
                </a:lnTo>
                <a:lnTo>
                  <a:pt x="13153542" y="10539275"/>
                </a:lnTo>
                <a:lnTo>
                  <a:pt x="0" y="1053927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5" name="Freeform 5"/>
          <p:cNvSpPr/>
          <p:nvPr/>
        </p:nvSpPr>
        <p:spPr>
          <a:xfrm rot="-655221" flipV="1">
            <a:off x="12785022" y="1032007"/>
            <a:ext cx="3736408" cy="609197"/>
          </a:xfrm>
          <a:custGeom>
            <a:avLst/>
            <a:gdLst/>
            <a:ahLst/>
            <a:cxnLst/>
            <a:rect l="l" t="t" r="r" b="b"/>
            <a:pathLst>
              <a:path w="3736408" h="609197">
                <a:moveTo>
                  <a:pt x="0" y="609197"/>
                </a:moveTo>
                <a:lnTo>
                  <a:pt x="3736408" y="609197"/>
                </a:lnTo>
                <a:lnTo>
                  <a:pt x="3736408" y="0"/>
                </a:lnTo>
                <a:lnTo>
                  <a:pt x="0" y="0"/>
                </a:lnTo>
                <a:lnTo>
                  <a:pt x="0" y="609197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6" name="Freeform 6"/>
          <p:cNvSpPr/>
          <p:nvPr/>
        </p:nvSpPr>
        <p:spPr>
          <a:xfrm>
            <a:off x="16142816" y="6232804"/>
            <a:ext cx="1116484" cy="1032748"/>
          </a:xfrm>
          <a:custGeom>
            <a:avLst/>
            <a:gdLst/>
            <a:ahLst/>
            <a:cxnLst/>
            <a:rect l="l" t="t" r="r" b="b"/>
            <a:pathLst>
              <a:path w="1116484" h="1032748">
                <a:moveTo>
                  <a:pt x="0" y="0"/>
                </a:moveTo>
                <a:lnTo>
                  <a:pt x="1116484" y="0"/>
                </a:lnTo>
                <a:lnTo>
                  <a:pt x="1116484" y="1032748"/>
                </a:lnTo>
                <a:lnTo>
                  <a:pt x="0" y="103274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7" name="Freeform 7"/>
          <p:cNvSpPr/>
          <p:nvPr/>
        </p:nvSpPr>
        <p:spPr>
          <a:xfrm rot="-3728932">
            <a:off x="814825" y="3026977"/>
            <a:ext cx="5514671" cy="9172010"/>
          </a:xfrm>
          <a:custGeom>
            <a:avLst/>
            <a:gdLst/>
            <a:ahLst/>
            <a:cxnLst/>
            <a:rect l="l" t="t" r="r" b="b"/>
            <a:pathLst>
              <a:path w="5514671" h="9172010">
                <a:moveTo>
                  <a:pt x="0" y="0"/>
                </a:moveTo>
                <a:lnTo>
                  <a:pt x="5514671" y="0"/>
                </a:lnTo>
                <a:lnTo>
                  <a:pt x="5514671" y="9172010"/>
                </a:lnTo>
                <a:lnTo>
                  <a:pt x="0" y="917201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9" name="TextBox 9"/>
          <p:cNvSpPr txBox="1"/>
          <p:nvPr/>
        </p:nvSpPr>
        <p:spPr>
          <a:xfrm>
            <a:off x="3552107" y="2836572"/>
            <a:ext cx="9970507" cy="64075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919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799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- Informer </a:t>
            </a:r>
            <a:r>
              <a:rPr lang="en-US" sz="2799" dirty="0" err="1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systématiquement</a:t>
            </a:r>
            <a:r>
              <a:rPr lang="en-US" sz="2799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 les nouveaux </a:t>
            </a:r>
            <a:r>
              <a:rPr lang="en-US" sz="2799" dirty="0" err="1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résidents</a:t>
            </a:r>
            <a:r>
              <a:rPr lang="en-US" sz="2799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 sur </a:t>
            </a:r>
            <a:r>
              <a:rPr lang="en-US" sz="2799" dirty="0" err="1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leur</a:t>
            </a:r>
            <a:r>
              <a:rPr lang="en-US" sz="2799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 droit de vote et proposer </a:t>
            </a:r>
            <a:r>
              <a:rPr lang="en-US" sz="2799" dirty="0" err="1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l’inscription</a:t>
            </a:r>
            <a:r>
              <a:rPr lang="en-US" sz="2799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 sur les </a:t>
            </a:r>
            <a:r>
              <a:rPr lang="en-US" sz="2799" dirty="0" err="1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listes</a:t>
            </a:r>
            <a:r>
              <a:rPr lang="en-US" sz="2799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US" sz="2799" dirty="0" err="1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électorales</a:t>
            </a:r>
            <a:r>
              <a:rPr lang="en-US" sz="2799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.</a:t>
            </a:r>
          </a:p>
          <a:p>
            <a:pPr>
              <a:lnSpc>
                <a:spcPts val="3919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799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- </a:t>
            </a:r>
            <a:r>
              <a:rPr lang="en-US" sz="2799" dirty="0" err="1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Promouvoir</a:t>
            </a:r>
            <a:r>
              <a:rPr lang="en-US" sz="2799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US" sz="2799" dirty="0" err="1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l’inscription</a:t>
            </a:r>
            <a:r>
              <a:rPr lang="en-US" sz="2799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 sur les deux </a:t>
            </a:r>
            <a:r>
              <a:rPr lang="en-US" sz="2799" dirty="0" err="1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listes</a:t>
            </a:r>
            <a:r>
              <a:rPr lang="en-US" sz="2799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US" sz="2799" dirty="0" err="1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électorales</a:t>
            </a:r>
            <a:r>
              <a:rPr lang="en-US" sz="2799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</a:p>
          <a:p>
            <a:pPr>
              <a:lnSpc>
                <a:spcPts val="3919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799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(</a:t>
            </a:r>
            <a:r>
              <a:rPr lang="en-US" sz="2799" dirty="0" err="1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communales</a:t>
            </a:r>
            <a:r>
              <a:rPr lang="en-US" sz="2799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 et </a:t>
            </a:r>
            <a:r>
              <a:rPr lang="en-US" sz="2799" dirty="0" err="1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européennes</a:t>
            </a:r>
            <a:r>
              <a:rPr lang="en-US" sz="2799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).</a:t>
            </a:r>
          </a:p>
          <a:p>
            <a:pPr>
              <a:lnSpc>
                <a:spcPts val="3919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799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- </a:t>
            </a:r>
            <a:r>
              <a:rPr lang="en-US" sz="2799" dirty="0" err="1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Suggérer</a:t>
            </a:r>
            <a:r>
              <a:rPr lang="en-US" sz="2799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US" sz="2799" dirty="0" err="1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d’adapter</a:t>
            </a:r>
            <a:r>
              <a:rPr lang="en-US" sz="2799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 les </a:t>
            </a:r>
            <a:r>
              <a:rPr lang="en-US" sz="2799" dirty="0" err="1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horaires</a:t>
            </a:r>
            <a:r>
              <a:rPr lang="en-US" sz="2799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US" sz="2799" dirty="0" err="1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d’ouverture</a:t>
            </a:r>
            <a:r>
              <a:rPr lang="en-US" sz="2799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 de </a:t>
            </a:r>
            <a:r>
              <a:rPr lang="en-US" sz="2799" dirty="0" err="1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l’administration</a:t>
            </a:r>
            <a:r>
              <a:rPr lang="en-US" sz="2799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US" sz="2799" dirty="0" err="1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communale</a:t>
            </a:r>
            <a:r>
              <a:rPr lang="en-US" sz="2799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US" sz="2799" dirty="0" err="1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avant</a:t>
            </a:r>
            <a:r>
              <a:rPr lang="en-US" sz="2799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 la </a:t>
            </a:r>
            <a:r>
              <a:rPr lang="en-US" sz="2799" dirty="0" err="1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clôture</a:t>
            </a:r>
            <a:r>
              <a:rPr lang="en-US" sz="2799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 des inscriptions, </a:t>
            </a:r>
            <a:r>
              <a:rPr lang="en-US" sz="2799" dirty="0" err="1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en</a:t>
            </a:r>
            <a:r>
              <a:rPr lang="en-US" sz="2799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US" sz="2799" dirty="0" err="1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prévoyant</a:t>
            </a:r>
            <a:r>
              <a:rPr lang="en-US" sz="2799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US" sz="2799" dirty="0" err="1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une</a:t>
            </a:r>
            <a:r>
              <a:rPr lang="en-US" sz="2799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US" sz="2799" dirty="0" err="1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ouverture</a:t>
            </a:r>
            <a:r>
              <a:rPr lang="en-US" sz="2799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 plus tardive.</a:t>
            </a:r>
          </a:p>
          <a:p>
            <a:pPr>
              <a:lnSpc>
                <a:spcPts val="3919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799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- </a:t>
            </a:r>
            <a:r>
              <a:rPr lang="en-US" sz="2799" dirty="0" err="1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Préparer</a:t>
            </a:r>
            <a:r>
              <a:rPr lang="en-US" sz="2799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 un support </a:t>
            </a:r>
            <a:r>
              <a:rPr lang="en-US" sz="2799" dirty="0" err="1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d’information</a:t>
            </a:r>
            <a:r>
              <a:rPr lang="en-US" sz="2799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 simple et </a:t>
            </a:r>
            <a:r>
              <a:rPr lang="en-US" sz="2799" dirty="0" err="1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multilingue</a:t>
            </a:r>
            <a:r>
              <a:rPr lang="en-US" sz="2799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 à </a:t>
            </a:r>
            <a:r>
              <a:rPr lang="en-US" sz="2799" dirty="0" err="1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distribuer</a:t>
            </a:r>
            <a:r>
              <a:rPr lang="en-US" sz="2799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 aux nouveaux </a:t>
            </a:r>
            <a:r>
              <a:rPr lang="en-US" sz="2799" dirty="0" err="1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résidents</a:t>
            </a:r>
            <a:r>
              <a:rPr lang="en-US" sz="2799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.</a:t>
            </a:r>
          </a:p>
          <a:p>
            <a:pPr algn="ctr">
              <a:lnSpc>
                <a:spcPts val="3919"/>
              </a:lnSpc>
              <a:spcBef>
                <a:spcPts val="600"/>
              </a:spcBef>
              <a:spcAft>
                <a:spcPts val="600"/>
              </a:spcAft>
            </a:pPr>
            <a:endParaRPr lang="en-US" sz="2799" dirty="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algn="ctr">
              <a:lnSpc>
                <a:spcPts val="3919"/>
              </a:lnSpc>
              <a:spcBef>
                <a:spcPts val="600"/>
              </a:spcBef>
              <a:spcAft>
                <a:spcPts val="600"/>
              </a:spcAft>
            </a:pPr>
            <a:endParaRPr lang="en-US" sz="2799" dirty="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-838200" y="1344728"/>
            <a:ext cx="18288000" cy="8207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99"/>
              </a:lnSpc>
            </a:pPr>
            <a:r>
              <a:rPr lang="en-US" sz="6000" b="1" spc="614" dirty="0">
                <a:solidFill>
                  <a:srgbClr val="262262"/>
                </a:solidFill>
                <a:latin typeface="Comic Sans MS" panose="030F0902030302020204" pitchFamily="66" charset="0"/>
                <a:ea typeface="Apple Juice"/>
                <a:cs typeface="Apple Juice"/>
                <a:sym typeface="Apple Juice"/>
              </a:rPr>
              <a:t>ACCUEIL DU PUBLIC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E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858206">
            <a:off x="411549" y="5768429"/>
            <a:ext cx="4001185" cy="5675439"/>
          </a:xfrm>
          <a:custGeom>
            <a:avLst/>
            <a:gdLst/>
            <a:ahLst/>
            <a:cxnLst/>
            <a:rect l="l" t="t" r="r" b="b"/>
            <a:pathLst>
              <a:path w="4001185" h="5675439">
                <a:moveTo>
                  <a:pt x="0" y="0"/>
                </a:moveTo>
                <a:lnTo>
                  <a:pt x="4001185" y="0"/>
                </a:lnTo>
                <a:lnTo>
                  <a:pt x="4001185" y="5675440"/>
                </a:lnTo>
                <a:lnTo>
                  <a:pt x="0" y="567544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3" name="Freeform 3"/>
          <p:cNvSpPr/>
          <p:nvPr/>
        </p:nvSpPr>
        <p:spPr>
          <a:xfrm>
            <a:off x="-3609251" y="5698571"/>
            <a:ext cx="6451446" cy="2596707"/>
          </a:xfrm>
          <a:custGeom>
            <a:avLst/>
            <a:gdLst/>
            <a:ahLst/>
            <a:cxnLst/>
            <a:rect l="l" t="t" r="r" b="b"/>
            <a:pathLst>
              <a:path w="6451446" h="2596707">
                <a:moveTo>
                  <a:pt x="0" y="0"/>
                </a:moveTo>
                <a:lnTo>
                  <a:pt x="6451446" y="0"/>
                </a:lnTo>
                <a:lnTo>
                  <a:pt x="6451446" y="2596708"/>
                </a:lnTo>
                <a:lnTo>
                  <a:pt x="0" y="259670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4" name="Freeform 4"/>
          <p:cNvSpPr/>
          <p:nvPr/>
        </p:nvSpPr>
        <p:spPr>
          <a:xfrm>
            <a:off x="-180133" y="124601"/>
            <a:ext cx="18468133" cy="9003215"/>
          </a:xfrm>
          <a:custGeom>
            <a:avLst/>
            <a:gdLst/>
            <a:ahLst/>
            <a:cxnLst/>
            <a:rect l="l" t="t" r="r" b="b"/>
            <a:pathLst>
              <a:path w="18468133" h="9003215">
                <a:moveTo>
                  <a:pt x="0" y="0"/>
                </a:moveTo>
                <a:lnTo>
                  <a:pt x="18468133" y="0"/>
                </a:lnTo>
                <a:lnTo>
                  <a:pt x="18468133" y="9003215"/>
                </a:lnTo>
                <a:lnTo>
                  <a:pt x="0" y="900321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5" name="Freeform 5"/>
          <p:cNvSpPr/>
          <p:nvPr/>
        </p:nvSpPr>
        <p:spPr>
          <a:xfrm rot="-3728932">
            <a:off x="11348210" y="-2781106"/>
            <a:ext cx="3794648" cy="6311265"/>
          </a:xfrm>
          <a:custGeom>
            <a:avLst/>
            <a:gdLst/>
            <a:ahLst/>
            <a:cxnLst/>
            <a:rect l="l" t="t" r="r" b="b"/>
            <a:pathLst>
              <a:path w="3794648" h="6311265">
                <a:moveTo>
                  <a:pt x="0" y="0"/>
                </a:moveTo>
                <a:lnTo>
                  <a:pt x="3794648" y="0"/>
                </a:lnTo>
                <a:lnTo>
                  <a:pt x="3794648" y="6311265"/>
                </a:lnTo>
                <a:lnTo>
                  <a:pt x="0" y="631126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6" name="Freeform 6"/>
          <p:cNvSpPr/>
          <p:nvPr/>
        </p:nvSpPr>
        <p:spPr>
          <a:xfrm>
            <a:off x="14098251" y="-1249240"/>
            <a:ext cx="3626168" cy="4114800"/>
          </a:xfrm>
          <a:custGeom>
            <a:avLst/>
            <a:gdLst/>
            <a:ahLst/>
            <a:cxnLst/>
            <a:rect l="l" t="t" r="r" b="b"/>
            <a:pathLst>
              <a:path w="3626168" h="4114800">
                <a:moveTo>
                  <a:pt x="0" y="0"/>
                </a:moveTo>
                <a:lnTo>
                  <a:pt x="3626168" y="0"/>
                </a:lnTo>
                <a:lnTo>
                  <a:pt x="362616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7" name="TextBox 7"/>
          <p:cNvSpPr txBox="1"/>
          <p:nvPr/>
        </p:nvSpPr>
        <p:spPr>
          <a:xfrm>
            <a:off x="4508942" y="1521033"/>
            <a:ext cx="9089984" cy="7437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59"/>
              </a:lnSpc>
              <a:spcBef>
                <a:spcPct val="0"/>
              </a:spcBef>
            </a:pPr>
            <a:r>
              <a:rPr lang="en-US" sz="6000" b="1" dirty="0">
                <a:solidFill>
                  <a:srgbClr val="262262"/>
                </a:solidFill>
                <a:latin typeface="Comic Sans MS" panose="030F0902030302020204" pitchFamily="66" charset="0"/>
                <a:ea typeface="Apple Juice"/>
                <a:cs typeface="Apple Juice"/>
                <a:sym typeface="Apple Juice"/>
              </a:rPr>
              <a:t>PRÉSENCE EN LIGNE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365984" y="3388360"/>
            <a:ext cx="15702815" cy="34451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919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799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- Espace </a:t>
            </a:r>
            <a:r>
              <a:rPr lang="en-US" sz="2799" dirty="0" err="1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dédié</a:t>
            </a:r>
            <a:r>
              <a:rPr lang="en-US" sz="2799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 sur le site communal avec des </a:t>
            </a:r>
            <a:r>
              <a:rPr lang="en-US" sz="2799" dirty="0" err="1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informations</a:t>
            </a:r>
            <a:r>
              <a:rPr lang="en-US" sz="2799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US" sz="2799" dirty="0" err="1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claires</a:t>
            </a:r>
            <a:r>
              <a:rPr lang="en-US" sz="2799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 et un lien </a:t>
            </a:r>
            <a:r>
              <a:rPr lang="en-US" sz="2799" dirty="0" err="1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vers</a:t>
            </a:r>
            <a:r>
              <a:rPr lang="en-US" sz="2799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US" sz="2799" dirty="0" err="1">
                <a:solidFill>
                  <a:srgbClr val="004AAD"/>
                </a:solidFill>
                <a:latin typeface="Nunito"/>
                <a:ea typeface="Nunito"/>
                <a:cs typeface="Nunito"/>
                <a:sym typeface="Nunito"/>
              </a:rPr>
              <a:t>MyGuichet.lu</a:t>
            </a:r>
            <a:endParaRPr lang="en-US" sz="2799" dirty="0">
              <a:solidFill>
                <a:srgbClr val="004AAD"/>
              </a:solidFill>
              <a:latin typeface="Nunito"/>
              <a:ea typeface="Nunito"/>
              <a:cs typeface="Nunito"/>
              <a:sym typeface="Nunito"/>
            </a:endParaRPr>
          </a:p>
          <a:p>
            <a:pPr>
              <a:lnSpc>
                <a:spcPts val="3919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799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- </a:t>
            </a:r>
            <a:r>
              <a:rPr lang="en-US" sz="2799" dirty="0" err="1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Utilisation</a:t>
            </a:r>
            <a:r>
              <a:rPr lang="en-US" sz="2799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 des réseaux </a:t>
            </a:r>
            <a:r>
              <a:rPr lang="en-US" sz="2799" dirty="0" err="1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sociaux</a:t>
            </a:r>
            <a:r>
              <a:rPr lang="en-US" sz="2799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 de la commune pour diffuser des messages </a:t>
            </a:r>
            <a:r>
              <a:rPr lang="en-US" sz="2799" dirty="0" err="1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ludiques</a:t>
            </a:r>
            <a:r>
              <a:rPr lang="en-US" sz="2799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 et </a:t>
            </a:r>
            <a:r>
              <a:rPr lang="en-US" sz="2799" dirty="0" err="1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multilingues</a:t>
            </a:r>
            <a:r>
              <a:rPr lang="en-US" sz="2799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.</a:t>
            </a:r>
          </a:p>
          <a:p>
            <a:pPr>
              <a:lnSpc>
                <a:spcPts val="3919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799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- </a:t>
            </a:r>
            <a:r>
              <a:rPr lang="en-US" sz="2799" dirty="0" err="1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Utiliser</a:t>
            </a:r>
            <a:r>
              <a:rPr lang="en-US" sz="2799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US" sz="2799" dirty="0" err="1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vos</a:t>
            </a:r>
            <a:r>
              <a:rPr lang="en-US" sz="2799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US" sz="2799" dirty="0" err="1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propres</a:t>
            </a:r>
            <a:r>
              <a:rPr lang="en-US" sz="2799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US" sz="2799" dirty="0" err="1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canaux</a:t>
            </a:r>
            <a:r>
              <a:rPr lang="en-US" sz="2799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US" sz="2799" dirty="0" err="1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comme</a:t>
            </a:r>
            <a:r>
              <a:rPr lang="en-US" sz="2799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US" sz="2799" dirty="0" err="1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votre</a:t>
            </a:r>
            <a:r>
              <a:rPr lang="en-US" sz="2799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 réseau </a:t>
            </a:r>
            <a:r>
              <a:rPr lang="en-US" sz="2799" dirty="0" err="1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associatif</a:t>
            </a:r>
            <a:r>
              <a:rPr lang="en-US" sz="2799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 pour </a:t>
            </a:r>
            <a:r>
              <a:rPr lang="en-US" sz="2799" dirty="0" err="1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relayer</a:t>
            </a:r>
            <a:r>
              <a:rPr lang="en-US" sz="2799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US" sz="2799" dirty="0" err="1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l’information</a:t>
            </a:r>
            <a:r>
              <a:rPr lang="en-US" sz="2799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 et toucher des publics </a:t>
            </a:r>
            <a:r>
              <a:rPr lang="en-US" sz="2799" dirty="0" err="1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spécifiques</a:t>
            </a:r>
            <a:r>
              <a:rPr lang="en-US" sz="2799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.</a:t>
            </a:r>
          </a:p>
          <a:p>
            <a:pPr algn="ctr">
              <a:lnSpc>
                <a:spcPts val="3919"/>
              </a:lnSpc>
              <a:spcBef>
                <a:spcPts val="600"/>
              </a:spcBef>
              <a:spcAft>
                <a:spcPts val="600"/>
              </a:spcAft>
            </a:pPr>
            <a:endParaRPr lang="en-US" sz="2799" dirty="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E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858206">
            <a:off x="411549" y="5768429"/>
            <a:ext cx="4001185" cy="5675439"/>
          </a:xfrm>
          <a:custGeom>
            <a:avLst/>
            <a:gdLst/>
            <a:ahLst/>
            <a:cxnLst/>
            <a:rect l="l" t="t" r="r" b="b"/>
            <a:pathLst>
              <a:path w="4001185" h="5675439">
                <a:moveTo>
                  <a:pt x="0" y="0"/>
                </a:moveTo>
                <a:lnTo>
                  <a:pt x="4001185" y="0"/>
                </a:lnTo>
                <a:lnTo>
                  <a:pt x="4001185" y="5675440"/>
                </a:lnTo>
                <a:lnTo>
                  <a:pt x="0" y="567544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3" name="Freeform 3"/>
          <p:cNvSpPr/>
          <p:nvPr/>
        </p:nvSpPr>
        <p:spPr>
          <a:xfrm>
            <a:off x="-3609251" y="5698571"/>
            <a:ext cx="6451446" cy="2596707"/>
          </a:xfrm>
          <a:custGeom>
            <a:avLst/>
            <a:gdLst/>
            <a:ahLst/>
            <a:cxnLst/>
            <a:rect l="l" t="t" r="r" b="b"/>
            <a:pathLst>
              <a:path w="6451446" h="2596707">
                <a:moveTo>
                  <a:pt x="0" y="0"/>
                </a:moveTo>
                <a:lnTo>
                  <a:pt x="6451446" y="0"/>
                </a:lnTo>
                <a:lnTo>
                  <a:pt x="6451446" y="2596708"/>
                </a:lnTo>
                <a:lnTo>
                  <a:pt x="0" y="259670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4" name="Freeform 4"/>
          <p:cNvSpPr/>
          <p:nvPr/>
        </p:nvSpPr>
        <p:spPr>
          <a:xfrm>
            <a:off x="-180133" y="124601"/>
            <a:ext cx="18468133" cy="9003215"/>
          </a:xfrm>
          <a:custGeom>
            <a:avLst/>
            <a:gdLst/>
            <a:ahLst/>
            <a:cxnLst/>
            <a:rect l="l" t="t" r="r" b="b"/>
            <a:pathLst>
              <a:path w="18468133" h="9003215">
                <a:moveTo>
                  <a:pt x="0" y="0"/>
                </a:moveTo>
                <a:lnTo>
                  <a:pt x="18468133" y="0"/>
                </a:lnTo>
                <a:lnTo>
                  <a:pt x="18468133" y="9003215"/>
                </a:lnTo>
                <a:lnTo>
                  <a:pt x="0" y="900321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5" name="Freeform 5"/>
          <p:cNvSpPr/>
          <p:nvPr/>
        </p:nvSpPr>
        <p:spPr>
          <a:xfrm rot="-3728932">
            <a:off x="11348210" y="-2781106"/>
            <a:ext cx="3794648" cy="6311265"/>
          </a:xfrm>
          <a:custGeom>
            <a:avLst/>
            <a:gdLst/>
            <a:ahLst/>
            <a:cxnLst/>
            <a:rect l="l" t="t" r="r" b="b"/>
            <a:pathLst>
              <a:path w="3794648" h="6311265">
                <a:moveTo>
                  <a:pt x="0" y="0"/>
                </a:moveTo>
                <a:lnTo>
                  <a:pt x="3794648" y="0"/>
                </a:lnTo>
                <a:lnTo>
                  <a:pt x="3794648" y="6311265"/>
                </a:lnTo>
                <a:lnTo>
                  <a:pt x="0" y="631126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6" name="Freeform 6"/>
          <p:cNvSpPr/>
          <p:nvPr/>
        </p:nvSpPr>
        <p:spPr>
          <a:xfrm>
            <a:off x="14098251" y="-1249240"/>
            <a:ext cx="3626168" cy="4114800"/>
          </a:xfrm>
          <a:custGeom>
            <a:avLst/>
            <a:gdLst/>
            <a:ahLst/>
            <a:cxnLst/>
            <a:rect l="l" t="t" r="r" b="b"/>
            <a:pathLst>
              <a:path w="3626168" h="4114800">
                <a:moveTo>
                  <a:pt x="0" y="0"/>
                </a:moveTo>
                <a:lnTo>
                  <a:pt x="3626168" y="0"/>
                </a:lnTo>
                <a:lnTo>
                  <a:pt x="362616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7" name="TextBox 7"/>
          <p:cNvSpPr txBox="1"/>
          <p:nvPr/>
        </p:nvSpPr>
        <p:spPr>
          <a:xfrm>
            <a:off x="2266050" y="1521033"/>
            <a:ext cx="13086716" cy="7437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59"/>
              </a:lnSpc>
              <a:spcBef>
                <a:spcPct val="0"/>
              </a:spcBef>
            </a:pPr>
            <a:r>
              <a:rPr lang="en-US" sz="6000" b="1" dirty="0">
                <a:solidFill>
                  <a:srgbClr val="262262"/>
                </a:solidFill>
                <a:latin typeface="Comic Sans MS" panose="030F0902030302020204" pitchFamily="66" charset="0"/>
                <a:ea typeface="Apple Juice"/>
                <a:cs typeface="Apple Juice"/>
                <a:sym typeface="Apple Juice"/>
              </a:rPr>
              <a:t>ÉVÉNEMENTS ET ACTIVITÉS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2266050" y="2921041"/>
            <a:ext cx="15313761" cy="62151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19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799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- </a:t>
            </a:r>
            <a:r>
              <a:rPr lang="en-US" sz="2799" dirty="0" err="1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Informations</a:t>
            </a:r>
            <a:r>
              <a:rPr lang="en-US" sz="2799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 sur le droit de vote </a:t>
            </a:r>
            <a:r>
              <a:rPr lang="en-US" sz="2799" dirty="0" err="1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intégré</a:t>
            </a:r>
            <a:r>
              <a:rPr lang="en-US" sz="2799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 aux </a:t>
            </a:r>
            <a:r>
              <a:rPr lang="en-US" sz="2799" dirty="0" err="1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événements</a:t>
            </a:r>
            <a:r>
              <a:rPr lang="en-US" sz="2799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US" sz="2799" dirty="0" err="1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municipaux</a:t>
            </a:r>
            <a:r>
              <a:rPr lang="en-US" sz="2799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, </a:t>
            </a:r>
            <a:r>
              <a:rPr lang="en-US" sz="2799" dirty="0" err="1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en</a:t>
            </a:r>
            <a:r>
              <a:rPr lang="en-US" sz="2799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 particulier </a:t>
            </a:r>
            <a:r>
              <a:rPr lang="en-US" sz="2799" dirty="0" err="1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ceux</a:t>
            </a:r>
            <a:r>
              <a:rPr lang="en-US" sz="2799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 pour les nouveaux </a:t>
            </a:r>
            <a:r>
              <a:rPr lang="en-US" sz="2799" dirty="0" err="1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résidents</a:t>
            </a:r>
            <a:r>
              <a:rPr lang="en-US" sz="2799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. </a:t>
            </a:r>
          </a:p>
          <a:p>
            <a:pPr>
              <a:lnSpc>
                <a:spcPts val="3919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799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- </a:t>
            </a:r>
            <a:r>
              <a:rPr lang="en-US" sz="2799" dirty="0" err="1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Journée</a:t>
            </a:r>
            <a:r>
              <a:rPr lang="en-US" sz="2799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US" sz="2799" dirty="0" err="1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nationale</a:t>
            </a:r>
            <a:r>
              <a:rPr lang="en-US" sz="2799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US" sz="2799" dirty="0" err="1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d’inscription</a:t>
            </a:r>
            <a:r>
              <a:rPr lang="en-US" sz="2799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US" sz="2799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Wingdings" pitchFamily="2" charset="2"/>
              </a:rPr>
              <a:t></a:t>
            </a:r>
            <a:r>
              <a:rPr lang="en-US" sz="2799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US" sz="2799" dirty="0" err="1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événement</a:t>
            </a:r>
            <a:r>
              <a:rPr lang="en-US" sz="2799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US" sz="2799" dirty="0" err="1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festif</a:t>
            </a:r>
            <a:r>
              <a:rPr lang="en-US" sz="2799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 et </a:t>
            </a:r>
            <a:r>
              <a:rPr lang="en-US" sz="2799" dirty="0" err="1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informatif</a:t>
            </a:r>
            <a:r>
              <a:rPr lang="en-US" sz="2799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.</a:t>
            </a:r>
          </a:p>
          <a:p>
            <a:pPr>
              <a:lnSpc>
                <a:spcPts val="3919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799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- </a:t>
            </a:r>
            <a:r>
              <a:rPr lang="en-US" sz="2799" dirty="0" err="1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Associer</a:t>
            </a:r>
            <a:r>
              <a:rPr lang="en-US" sz="2799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 des </a:t>
            </a:r>
            <a:r>
              <a:rPr lang="en-US" sz="2799" dirty="0" err="1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acteurs</a:t>
            </a:r>
            <a:r>
              <a:rPr lang="en-US" sz="2799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US" sz="2799" dirty="0" err="1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associatifs</a:t>
            </a:r>
            <a:r>
              <a:rPr lang="en-US" sz="2799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 et des </a:t>
            </a:r>
            <a:r>
              <a:rPr lang="en-US" sz="2799" dirty="0" err="1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résidents</a:t>
            </a:r>
            <a:r>
              <a:rPr lang="en-US" sz="2799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US" sz="2799" dirty="0" err="1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multiplicateurs</a:t>
            </a:r>
            <a:r>
              <a:rPr lang="en-US" sz="2799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.</a:t>
            </a:r>
          </a:p>
          <a:p>
            <a:pPr>
              <a:lnSpc>
                <a:spcPts val="3919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799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- Encourager </a:t>
            </a:r>
            <a:r>
              <a:rPr lang="en-US" sz="2799" dirty="0" err="1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l’organisation</a:t>
            </a:r>
            <a:r>
              <a:rPr lang="en-US" sz="2799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 de rencontres entre </a:t>
            </a:r>
            <a:r>
              <a:rPr lang="en-US" sz="2799" dirty="0" err="1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citoyens</a:t>
            </a:r>
            <a:r>
              <a:rPr lang="en-US" sz="2799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, </a:t>
            </a:r>
            <a:r>
              <a:rPr lang="en-US" sz="2799" dirty="0" err="1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candidats</a:t>
            </a:r>
            <a:r>
              <a:rPr lang="en-US" sz="2799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 et partis politiques.</a:t>
            </a:r>
          </a:p>
          <a:p>
            <a:pPr>
              <a:lnSpc>
                <a:spcPts val="3919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799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- Co-</a:t>
            </a:r>
            <a:r>
              <a:rPr lang="en-US" sz="2799" dirty="0" err="1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organiser</a:t>
            </a:r>
            <a:r>
              <a:rPr lang="en-US" sz="2799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 avec des associations locales des cafés-</a:t>
            </a:r>
            <a:r>
              <a:rPr lang="en-US" sz="2799" dirty="0" err="1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débats</a:t>
            </a:r>
            <a:r>
              <a:rPr lang="en-US" sz="2799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US" sz="2799" dirty="0" err="1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ou</a:t>
            </a:r>
            <a:r>
              <a:rPr lang="en-US" sz="2799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 tables rondes </a:t>
            </a:r>
          </a:p>
          <a:p>
            <a:pPr>
              <a:lnSpc>
                <a:spcPts val="3919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799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sur le droit de vote.</a:t>
            </a:r>
          </a:p>
          <a:p>
            <a:pPr>
              <a:lnSpc>
                <a:spcPts val="3919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799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- </a:t>
            </a:r>
            <a:r>
              <a:rPr lang="en-US" sz="2799" dirty="0" err="1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Valoriser</a:t>
            </a:r>
            <a:r>
              <a:rPr lang="en-US" sz="2799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 des </a:t>
            </a:r>
            <a:r>
              <a:rPr lang="en-US" sz="2799" dirty="0" err="1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témoignages</a:t>
            </a:r>
            <a:r>
              <a:rPr lang="en-US" sz="2799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 de </a:t>
            </a:r>
            <a:r>
              <a:rPr lang="en-US" sz="2799" dirty="0" err="1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résidents</a:t>
            </a:r>
            <a:r>
              <a:rPr lang="en-US" sz="2799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US" sz="2799" dirty="0" err="1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engagés</a:t>
            </a:r>
            <a:r>
              <a:rPr lang="en-US" sz="2799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 pour inspirer et </a:t>
            </a:r>
            <a:r>
              <a:rPr lang="en-US" sz="2799" dirty="0" err="1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motiver</a:t>
            </a:r>
            <a:r>
              <a:rPr lang="en-US" sz="2799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</a:p>
          <a:p>
            <a:pPr>
              <a:lnSpc>
                <a:spcPts val="3919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799" dirty="0" err="1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d’autres</a:t>
            </a:r>
            <a:r>
              <a:rPr lang="en-US" sz="2799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US" sz="2799" dirty="0" err="1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citoyens</a:t>
            </a:r>
            <a:r>
              <a:rPr lang="en-US" sz="2799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.</a:t>
            </a:r>
          </a:p>
          <a:p>
            <a:pPr algn="ctr">
              <a:lnSpc>
                <a:spcPts val="3919"/>
              </a:lnSpc>
              <a:spcBef>
                <a:spcPts val="600"/>
              </a:spcBef>
              <a:spcAft>
                <a:spcPts val="600"/>
              </a:spcAft>
            </a:pPr>
            <a:endParaRPr lang="en-US" sz="2799" dirty="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E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522614" y="3162061"/>
            <a:ext cx="6451446" cy="2596707"/>
          </a:xfrm>
          <a:custGeom>
            <a:avLst/>
            <a:gdLst/>
            <a:ahLst/>
            <a:cxnLst/>
            <a:rect l="l" t="t" r="r" b="b"/>
            <a:pathLst>
              <a:path w="6451446" h="2596707">
                <a:moveTo>
                  <a:pt x="0" y="0"/>
                </a:moveTo>
                <a:lnTo>
                  <a:pt x="6451447" y="0"/>
                </a:lnTo>
                <a:lnTo>
                  <a:pt x="6451447" y="2596707"/>
                </a:lnTo>
                <a:lnTo>
                  <a:pt x="0" y="259670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3" name="Freeform 3"/>
          <p:cNvSpPr/>
          <p:nvPr/>
        </p:nvSpPr>
        <p:spPr>
          <a:xfrm>
            <a:off x="-4883551" y="3032574"/>
            <a:ext cx="10528877" cy="10896639"/>
          </a:xfrm>
          <a:custGeom>
            <a:avLst/>
            <a:gdLst/>
            <a:ahLst/>
            <a:cxnLst/>
            <a:rect l="l" t="t" r="r" b="b"/>
            <a:pathLst>
              <a:path w="10528877" h="10896639">
                <a:moveTo>
                  <a:pt x="0" y="0"/>
                </a:moveTo>
                <a:lnTo>
                  <a:pt x="10528877" y="0"/>
                </a:lnTo>
                <a:lnTo>
                  <a:pt x="10528877" y="10896638"/>
                </a:lnTo>
                <a:lnTo>
                  <a:pt x="0" y="1089663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4" name="Freeform 4"/>
          <p:cNvSpPr/>
          <p:nvPr/>
        </p:nvSpPr>
        <p:spPr>
          <a:xfrm rot="-574179">
            <a:off x="2338334" y="489131"/>
            <a:ext cx="13153541" cy="10539275"/>
          </a:xfrm>
          <a:custGeom>
            <a:avLst/>
            <a:gdLst/>
            <a:ahLst/>
            <a:cxnLst/>
            <a:rect l="l" t="t" r="r" b="b"/>
            <a:pathLst>
              <a:path w="13153541" h="10539275">
                <a:moveTo>
                  <a:pt x="0" y="0"/>
                </a:moveTo>
                <a:lnTo>
                  <a:pt x="13153542" y="0"/>
                </a:lnTo>
                <a:lnTo>
                  <a:pt x="13153542" y="10539275"/>
                </a:lnTo>
                <a:lnTo>
                  <a:pt x="0" y="1053927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5" name="Freeform 5"/>
          <p:cNvSpPr/>
          <p:nvPr/>
        </p:nvSpPr>
        <p:spPr>
          <a:xfrm rot="-655221" flipV="1">
            <a:off x="12785022" y="1032007"/>
            <a:ext cx="3736408" cy="609197"/>
          </a:xfrm>
          <a:custGeom>
            <a:avLst/>
            <a:gdLst/>
            <a:ahLst/>
            <a:cxnLst/>
            <a:rect l="l" t="t" r="r" b="b"/>
            <a:pathLst>
              <a:path w="3736408" h="609197">
                <a:moveTo>
                  <a:pt x="0" y="609197"/>
                </a:moveTo>
                <a:lnTo>
                  <a:pt x="3736408" y="609197"/>
                </a:lnTo>
                <a:lnTo>
                  <a:pt x="3736408" y="0"/>
                </a:lnTo>
                <a:lnTo>
                  <a:pt x="0" y="0"/>
                </a:lnTo>
                <a:lnTo>
                  <a:pt x="0" y="609197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6" name="Freeform 6"/>
          <p:cNvSpPr/>
          <p:nvPr/>
        </p:nvSpPr>
        <p:spPr>
          <a:xfrm>
            <a:off x="16142816" y="6232804"/>
            <a:ext cx="1116484" cy="1032748"/>
          </a:xfrm>
          <a:custGeom>
            <a:avLst/>
            <a:gdLst/>
            <a:ahLst/>
            <a:cxnLst/>
            <a:rect l="l" t="t" r="r" b="b"/>
            <a:pathLst>
              <a:path w="1116484" h="1032748">
                <a:moveTo>
                  <a:pt x="0" y="0"/>
                </a:moveTo>
                <a:lnTo>
                  <a:pt x="1116484" y="0"/>
                </a:lnTo>
                <a:lnTo>
                  <a:pt x="1116484" y="1032748"/>
                </a:lnTo>
                <a:lnTo>
                  <a:pt x="0" y="103274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7" name="Freeform 7"/>
          <p:cNvSpPr/>
          <p:nvPr/>
        </p:nvSpPr>
        <p:spPr>
          <a:xfrm rot="-3728932">
            <a:off x="814825" y="3026977"/>
            <a:ext cx="5514671" cy="9172010"/>
          </a:xfrm>
          <a:custGeom>
            <a:avLst/>
            <a:gdLst/>
            <a:ahLst/>
            <a:cxnLst/>
            <a:rect l="l" t="t" r="r" b="b"/>
            <a:pathLst>
              <a:path w="5514671" h="9172010">
                <a:moveTo>
                  <a:pt x="0" y="0"/>
                </a:moveTo>
                <a:lnTo>
                  <a:pt x="5514671" y="0"/>
                </a:lnTo>
                <a:lnTo>
                  <a:pt x="5514671" y="9172010"/>
                </a:lnTo>
                <a:lnTo>
                  <a:pt x="0" y="917201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8" name="TextBox 8"/>
          <p:cNvSpPr txBox="1"/>
          <p:nvPr/>
        </p:nvSpPr>
        <p:spPr>
          <a:xfrm>
            <a:off x="3132477" y="3753826"/>
            <a:ext cx="12027452" cy="54072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19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799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- Encourager </a:t>
            </a:r>
            <a:r>
              <a:rPr lang="en-US" sz="2799" dirty="0" err="1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l’envoi</a:t>
            </a:r>
            <a:r>
              <a:rPr lang="en-US" sz="2799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 de </a:t>
            </a:r>
            <a:r>
              <a:rPr lang="en-US" sz="2799" dirty="0" err="1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lettres</a:t>
            </a:r>
            <a:r>
              <a:rPr lang="en-US" sz="2799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US" sz="2799" dirty="0" err="1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personnalisées</a:t>
            </a:r>
            <a:r>
              <a:rPr lang="en-US" sz="2799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US" sz="2799" dirty="0" err="1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en</a:t>
            </a:r>
            <a:r>
              <a:rPr lang="en-US" sz="2799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US" sz="2799" dirty="0" err="1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plusieurs</a:t>
            </a:r>
            <a:r>
              <a:rPr lang="en-US" sz="2799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US" sz="2799" dirty="0" err="1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langues</a:t>
            </a:r>
            <a:r>
              <a:rPr lang="en-US" sz="2799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 aux non-</a:t>
            </a:r>
            <a:r>
              <a:rPr lang="en-US" sz="2799" dirty="0" err="1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inscrits</a:t>
            </a:r>
            <a:r>
              <a:rPr lang="en-US" sz="2799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. </a:t>
            </a:r>
          </a:p>
          <a:p>
            <a:pPr marL="914400" lvl="1" indent="-457200">
              <a:lnSpc>
                <a:spcPts val="3919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à"/>
            </a:pPr>
            <a:r>
              <a:rPr lang="en-US" sz="2799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Aider le collège à identifier les </a:t>
            </a:r>
            <a:r>
              <a:rPr lang="en-US" sz="2799" dirty="0" err="1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langues</a:t>
            </a:r>
            <a:r>
              <a:rPr lang="en-US" sz="2799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US" sz="2799" dirty="0" err="1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importantes</a:t>
            </a:r>
            <a:r>
              <a:rPr lang="en-US" sz="2799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 pour </a:t>
            </a:r>
            <a:r>
              <a:rPr lang="en-US" sz="2799" dirty="0" err="1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votre</a:t>
            </a:r>
            <a:r>
              <a:rPr lang="en-US" sz="2799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 commune. </a:t>
            </a:r>
          </a:p>
          <a:p>
            <a:pPr marL="457200" indent="-457200">
              <a:lnSpc>
                <a:spcPts val="3919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sz="2799" dirty="0" err="1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Développer</a:t>
            </a:r>
            <a:r>
              <a:rPr lang="en-US" sz="2799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 un plan </a:t>
            </a:r>
            <a:r>
              <a:rPr lang="en-US" sz="2799" dirty="0" err="1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annuel</a:t>
            </a:r>
            <a:r>
              <a:rPr lang="en-US" sz="2799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 de </a:t>
            </a:r>
            <a:r>
              <a:rPr lang="en-US" sz="2799" dirty="0" err="1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sensibilisation</a:t>
            </a:r>
            <a:r>
              <a:rPr lang="en-US" sz="2799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 et de </a:t>
            </a:r>
            <a:r>
              <a:rPr lang="en-US" sz="2799" dirty="0" err="1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suivi</a:t>
            </a:r>
            <a:endParaRPr lang="en-US" sz="2799" dirty="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lvl="1">
              <a:lnSpc>
                <a:spcPts val="3919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799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Wingdings" pitchFamily="2" charset="2"/>
              </a:rPr>
              <a:t></a:t>
            </a:r>
            <a:r>
              <a:rPr lang="en-US" sz="2799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 avec </a:t>
            </a:r>
            <a:r>
              <a:rPr lang="en-US" sz="2799" dirty="0" err="1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calendrier</a:t>
            </a:r>
            <a:r>
              <a:rPr lang="en-US" sz="2799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US" sz="2799" dirty="0" err="1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d’actions</a:t>
            </a:r>
            <a:r>
              <a:rPr lang="en-US" sz="2799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US" sz="2799" dirty="0" err="1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régulières</a:t>
            </a:r>
            <a:r>
              <a:rPr lang="en-US" sz="2799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.</a:t>
            </a:r>
          </a:p>
          <a:p>
            <a:pPr>
              <a:lnSpc>
                <a:spcPts val="3919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799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- </a:t>
            </a:r>
            <a:r>
              <a:rPr lang="en-US" sz="2799" dirty="0" err="1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Construiser</a:t>
            </a:r>
            <a:r>
              <a:rPr lang="en-US" sz="2799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 des </a:t>
            </a:r>
            <a:r>
              <a:rPr lang="en-US" sz="2799" dirty="0" err="1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partenariats</a:t>
            </a:r>
            <a:r>
              <a:rPr lang="en-US" sz="2799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 avec des associations et des leaders </a:t>
            </a:r>
            <a:r>
              <a:rPr lang="en-US" sz="2799" dirty="0" err="1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communautaires</a:t>
            </a:r>
            <a:r>
              <a:rPr lang="en-US" sz="2799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 pour assurer </a:t>
            </a:r>
            <a:r>
              <a:rPr lang="en-US" sz="2799" dirty="0" err="1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une</a:t>
            </a:r>
            <a:r>
              <a:rPr lang="en-US" sz="2799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 diffusion continue du message.</a:t>
            </a:r>
          </a:p>
          <a:p>
            <a:pPr>
              <a:lnSpc>
                <a:spcPts val="3919"/>
              </a:lnSpc>
              <a:spcBef>
                <a:spcPts val="600"/>
              </a:spcBef>
              <a:spcAft>
                <a:spcPts val="600"/>
              </a:spcAft>
            </a:pPr>
            <a:endParaRPr lang="en-US" sz="2799" dirty="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-838200" y="1879258"/>
            <a:ext cx="18288000" cy="15972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99"/>
              </a:lnSpc>
            </a:pPr>
            <a:r>
              <a:rPr lang="en-US" sz="5000" b="1" spc="614" dirty="0">
                <a:solidFill>
                  <a:srgbClr val="262262"/>
                </a:solidFill>
                <a:latin typeface="Comic Sans MS" panose="030F0902030302020204" pitchFamily="66" charset="0"/>
                <a:ea typeface="Apple Juice"/>
                <a:cs typeface="Apple Juice"/>
                <a:sym typeface="Apple Juice"/>
              </a:rPr>
              <a:t>EFFORTS CONTINUS </a:t>
            </a:r>
          </a:p>
          <a:p>
            <a:pPr algn="ctr">
              <a:lnSpc>
                <a:spcPts val="6399"/>
              </a:lnSpc>
            </a:pPr>
            <a:r>
              <a:rPr lang="en-US" sz="5000" b="1" spc="614" dirty="0">
                <a:solidFill>
                  <a:srgbClr val="262262"/>
                </a:solidFill>
                <a:latin typeface="Comic Sans MS" panose="030F0902030302020204" pitchFamily="66" charset="0"/>
                <a:ea typeface="Apple Juice"/>
                <a:cs typeface="Apple Juice"/>
                <a:sym typeface="Apple Juice"/>
              </a:rPr>
              <a:t>ET À LONG TERME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9905E9-9FA0-B265-F72A-ACA55BEF7A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982E4B0B-56EA-6727-919E-A96B909460B4}"/>
              </a:ext>
            </a:extLst>
          </p:cNvPr>
          <p:cNvSpPr/>
          <p:nvPr/>
        </p:nvSpPr>
        <p:spPr>
          <a:xfrm rot="-1858206">
            <a:off x="411549" y="5768429"/>
            <a:ext cx="4001185" cy="5675439"/>
          </a:xfrm>
          <a:custGeom>
            <a:avLst/>
            <a:gdLst/>
            <a:ahLst/>
            <a:cxnLst/>
            <a:rect l="l" t="t" r="r" b="b"/>
            <a:pathLst>
              <a:path w="4001185" h="5675439">
                <a:moveTo>
                  <a:pt x="0" y="0"/>
                </a:moveTo>
                <a:lnTo>
                  <a:pt x="4001185" y="0"/>
                </a:lnTo>
                <a:lnTo>
                  <a:pt x="4001185" y="5675440"/>
                </a:lnTo>
                <a:lnTo>
                  <a:pt x="0" y="567544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E0687331-4D59-FE80-0F7C-3FA970EBCF07}"/>
              </a:ext>
            </a:extLst>
          </p:cNvPr>
          <p:cNvSpPr/>
          <p:nvPr/>
        </p:nvSpPr>
        <p:spPr>
          <a:xfrm>
            <a:off x="-3609251" y="5698571"/>
            <a:ext cx="6451446" cy="2596707"/>
          </a:xfrm>
          <a:custGeom>
            <a:avLst/>
            <a:gdLst/>
            <a:ahLst/>
            <a:cxnLst/>
            <a:rect l="l" t="t" r="r" b="b"/>
            <a:pathLst>
              <a:path w="6451446" h="2596707">
                <a:moveTo>
                  <a:pt x="0" y="0"/>
                </a:moveTo>
                <a:lnTo>
                  <a:pt x="6451446" y="0"/>
                </a:lnTo>
                <a:lnTo>
                  <a:pt x="6451446" y="2596708"/>
                </a:lnTo>
                <a:lnTo>
                  <a:pt x="0" y="259670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C78CFCC1-F303-A4C0-A652-BD0101BC0363}"/>
              </a:ext>
            </a:extLst>
          </p:cNvPr>
          <p:cNvSpPr/>
          <p:nvPr/>
        </p:nvSpPr>
        <p:spPr>
          <a:xfrm>
            <a:off x="-180133" y="124601"/>
            <a:ext cx="18468133" cy="9003215"/>
          </a:xfrm>
          <a:custGeom>
            <a:avLst/>
            <a:gdLst/>
            <a:ahLst/>
            <a:cxnLst/>
            <a:rect l="l" t="t" r="r" b="b"/>
            <a:pathLst>
              <a:path w="18468133" h="9003215">
                <a:moveTo>
                  <a:pt x="0" y="0"/>
                </a:moveTo>
                <a:lnTo>
                  <a:pt x="18468133" y="0"/>
                </a:lnTo>
                <a:lnTo>
                  <a:pt x="18468133" y="9003215"/>
                </a:lnTo>
                <a:lnTo>
                  <a:pt x="0" y="900321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2127F072-BDEE-AFA0-E88F-DADAA6B99D6F}"/>
              </a:ext>
            </a:extLst>
          </p:cNvPr>
          <p:cNvSpPr/>
          <p:nvPr/>
        </p:nvSpPr>
        <p:spPr>
          <a:xfrm rot="-3728932">
            <a:off x="11348210" y="-2781106"/>
            <a:ext cx="3794648" cy="6311265"/>
          </a:xfrm>
          <a:custGeom>
            <a:avLst/>
            <a:gdLst/>
            <a:ahLst/>
            <a:cxnLst/>
            <a:rect l="l" t="t" r="r" b="b"/>
            <a:pathLst>
              <a:path w="3794648" h="6311265">
                <a:moveTo>
                  <a:pt x="0" y="0"/>
                </a:moveTo>
                <a:lnTo>
                  <a:pt x="3794648" y="0"/>
                </a:lnTo>
                <a:lnTo>
                  <a:pt x="3794648" y="6311265"/>
                </a:lnTo>
                <a:lnTo>
                  <a:pt x="0" y="631126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CFD3E07D-3074-A2FC-3C46-08637951C619}"/>
              </a:ext>
            </a:extLst>
          </p:cNvPr>
          <p:cNvSpPr/>
          <p:nvPr/>
        </p:nvSpPr>
        <p:spPr>
          <a:xfrm>
            <a:off x="14098251" y="-1249240"/>
            <a:ext cx="3626168" cy="4114800"/>
          </a:xfrm>
          <a:custGeom>
            <a:avLst/>
            <a:gdLst/>
            <a:ahLst/>
            <a:cxnLst/>
            <a:rect l="l" t="t" r="r" b="b"/>
            <a:pathLst>
              <a:path w="3626168" h="4114800">
                <a:moveTo>
                  <a:pt x="0" y="0"/>
                </a:moveTo>
                <a:lnTo>
                  <a:pt x="3626168" y="0"/>
                </a:lnTo>
                <a:lnTo>
                  <a:pt x="362616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id="{1B3998AC-F6D1-1D14-3897-8CEB21F35B6F}"/>
              </a:ext>
            </a:extLst>
          </p:cNvPr>
          <p:cNvSpPr txBox="1"/>
          <p:nvPr/>
        </p:nvSpPr>
        <p:spPr>
          <a:xfrm>
            <a:off x="4021653" y="3629772"/>
            <a:ext cx="9089984" cy="29823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59"/>
              </a:lnSpc>
              <a:spcBef>
                <a:spcPct val="0"/>
              </a:spcBef>
            </a:pPr>
            <a:r>
              <a:rPr lang="en-US" sz="6000" b="1" dirty="0">
                <a:solidFill>
                  <a:srgbClr val="262262"/>
                </a:solidFill>
                <a:latin typeface="Comic Sans MS" panose="030F0902030302020204" pitchFamily="66" charset="0"/>
                <a:ea typeface="Apple Juice"/>
                <a:cs typeface="Apple Juice"/>
                <a:sym typeface="Apple Juice"/>
              </a:rPr>
              <a:t>PRÉSENTATION MULTIPLICATRICE</a:t>
            </a:r>
          </a:p>
          <a:p>
            <a:pPr algn="ctr">
              <a:lnSpc>
                <a:spcPts val="5759"/>
              </a:lnSpc>
              <a:spcBef>
                <a:spcPct val="0"/>
              </a:spcBef>
            </a:pPr>
            <a:r>
              <a:rPr lang="fr-LU" sz="6000" b="1" dirty="0">
                <a:latin typeface="Comic Sans MS" panose="030F0902030302020204" pitchFamily="66" charset="0"/>
              </a:rPr>
              <a:t>Victoria El Khoury</a:t>
            </a:r>
          </a:p>
          <a:p>
            <a:pPr algn="ctr">
              <a:lnSpc>
                <a:spcPts val="5759"/>
              </a:lnSpc>
              <a:spcBef>
                <a:spcPct val="0"/>
              </a:spcBef>
            </a:pPr>
            <a:endParaRPr lang="en-US" sz="6000" b="1" dirty="0">
              <a:solidFill>
                <a:srgbClr val="262262"/>
              </a:solidFill>
              <a:latin typeface="Comic Sans MS" panose="030F0902030302020204" pitchFamily="66" charset="0"/>
              <a:ea typeface="Apple Juice"/>
              <a:cs typeface="Apple Juice"/>
              <a:sym typeface="Apple Juice"/>
            </a:endParaRPr>
          </a:p>
        </p:txBody>
      </p:sp>
    </p:spTree>
    <p:extLst>
      <p:ext uri="{BB962C8B-B14F-4D97-AF65-F5344CB8AC3E}">
        <p14:creationId xmlns:p14="http://schemas.microsoft.com/office/powerpoint/2010/main" val="14759517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129016-9E20-6784-9DBF-C2981DBD16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006CD049-62BF-CFCF-F851-29A62864A374}"/>
              </a:ext>
            </a:extLst>
          </p:cNvPr>
          <p:cNvSpPr/>
          <p:nvPr/>
        </p:nvSpPr>
        <p:spPr>
          <a:xfrm rot="-1858206">
            <a:off x="411549" y="5768429"/>
            <a:ext cx="4001185" cy="5675439"/>
          </a:xfrm>
          <a:custGeom>
            <a:avLst/>
            <a:gdLst/>
            <a:ahLst/>
            <a:cxnLst/>
            <a:rect l="l" t="t" r="r" b="b"/>
            <a:pathLst>
              <a:path w="4001185" h="5675439">
                <a:moveTo>
                  <a:pt x="0" y="0"/>
                </a:moveTo>
                <a:lnTo>
                  <a:pt x="4001185" y="0"/>
                </a:lnTo>
                <a:lnTo>
                  <a:pt x="4001185" y="5675440"/>
                </a:lnTo>
                <a:lnTo>
                  <a:pt x="0" y="567544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EBAD635D-B0C3-CB9F-9E14-E54E61A555E5}"/>
              </a:ext>
            </a:extLst>
          </p:cNvPr>
          <p:cNvSpPr/>
          <p:nvPr/>
        </p:nvSpPr>
        <p:spPr>
          <a:xfrm>
            <a:off x="-4572000" y="7904950"/>
            <a:ext cx="6451446" cy="2596707"/>
          </a:xfrm>
          <a:custGeom>
            <a:avLst/>
            <a:gdLst/>
            <a:ahLst/>
            <a:cxnLst/>
            <a:rect l="l" t="t" r="r" b="b"/>
            <a:pathLst>
              <a:path w="6451446" h="2596707">
                <a:moveTo>
                  <a:pt x="0" y="0"/>
                </a:moveTo>
                <a:lnTo>
                  <a:pt x="6451446" y="0"/>
                </a:lnTo>
                <a:lnTo>
                  <a:pt x="6451446" y="2596708"/>
                </a:lnTo>
                <a:lnTo>
                  <a:pt x="0" y="259670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A2D5E1D2-366A-289B-E0E5-E04B92FAC44A}"/>
              </a:ext>
            </a:extLst>
          </p:cNvPr>
          <p:cNvSpPr/>
          <p:nvPr/>
        </p:nvSpPr>
        <p:spPr>
          <a:xfrm>
            <a:off x="-180133" y="124601"/>
            <a:ext cx="18468133" cy="9003215"/>
          </a:xfrm>
          <a:custGeom>
            <a:avLst/>
            <a:gdLst/>
            <a:ahLst/>
            <a:cxnLst/>
            <a:rect l="l" t="t" r="r" b="b"/>
            <a:pathLst>
              <a:path w="18468133" h="9003215">
                <a:moveTo>
                  <a:pt x="0" y="0"/>
                </a:moveTo>
                <a:lnTo>
                  <a:pt x="18468133" y="0"/>
                </a:lnTo>
                <a:lnTo>
                  <a:pt x="18468133" y="9003215"/>
                </a:lnTo>
                <a:lnTo>
                  <a:pt x="0" y="900321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56161BE6-5E8F-8BBE-424A-B3DE66D47544}"/>
              </a:ext>
            </a:extLst>
          </p:cNvPr>
          <p:cNvSpPr/>
          <p:nvPr/>
        </p:nvSpPr>
        <p:spPr>
          <a:xfrm rot="-3728932">
            <a:off x="11348210" y="-2781106"/>
            <a:ext cx="3794648" cy="6311265"/>
          </a:xfrm>
          <a:custGeom>
            <a:avLst/>
            <a:gdLst/>
            <a:ahLst/>
            <a:cxnLst/>
            <a:rect l="l" t="t" r="r" b="b"/>
            <a:pathLst>
              <a:path w="3794648" h="6311265">
                <a:moveTo>
                  <a:pt x="0" y="0"/>
                </a:moveTo>
                <a:lnTo>
                  <a:pt x="3794648" y="0"/>
                </a:lnTo>
                <a:lnTo>
                  <a:pt x="3794648" y="6311265"/>
                </a:lnTo>
                <a:lnTo>
                  <a:pt x="0" y="631126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C9713E02-CAE4-A19E-5FDD-DDB6EACF6D37}"/>
              </a:ext>
            </a:extLst>
          </p:cNvPr>
          <p:cNvSpPr/>
          <p:nvPr/>
        </p:nvSpPr>
        <p:spPr>
          <a:xfrm>
            <a:off x="14098251" y="-1249240"/>
            <a:ext cx="3626168" cy="4114800"/>
          </a:xfrm>
          <a:custGeom>
            <a:avLst/>
            <a:gdLst/>
            <a:ahLst/>
            <a:cxnLst/>
            <a:rect l="l" t="t" r="r" b="b"/>
            <a:pathLst>
              <a:path w="3626168" h="4114800">
                <a:moveTo>
                  <a:pt x="0" y="0"/>
                </a:moveTo>
                <a:lnTo>
                  <a:pt x="3626168" y="0"/>
                </a:lnTo>
                <a:lnTo>
                  <a:pt x="362616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id="{FCDB225A-FEAD-3CD2-A847-B13BF2D5BA24}"/>
              </a:ext>
            </a:extLst>
          </p:cNvPr>
          <p:cNvSpPr txBox="1"/>
          <p:nvPr/>
        </p:nvSpPr>
        <p:spPr>
          <a:xfrm>
            <a:off x="2286000" y="1048405"/>
            <a:ext cx="12192000" cy="7509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759"/>
              </a:lnSpc>
              <a:spcBef>
                <a:spcPct val="0"/>
              </a:spcBef>
            </a:pPr>
            <a:r>
              <a:rPr lang="en-US" sz="6000" b="1" dirty="0" err="1">
                <a:solidFill>
                  <a:srgbClr val="262262"/>
                </a:solidFill>
                <a:latin typeface="Comic Sans MS" panose="030F0902030302020204" pitchFamily="66" charset="0"/>
                <a:ea typeface="Apple Juice"/>
                <a:cs typeface="Apple Juice"/>
                <a:sym typeface="Apple Juice"/>
              </a:rPr>
              <a:t>Soutien</a:t>
            </a:r>
            <a:r>
              <a:rPr lang="en-US" sz="6000" b="1" dirty="0">
                <a:solidFill>
                  <a:srgbClr val="262262"/>
                </a:solidFill>
                <a:latin typeface="Comic Sans MS" panose="030F0902030302020204" pitchFamily="66" charset="0"/>
                <a:ea typeface="Apple Juice"/>
                <a:cs typeface="Apple Juice"/>
                <a:sym typeface="Apple Juice"/>
              </a:rPr>
              <a:t> MFSVA, Asti &amp; </a:t>
            </a:r>
            <a:r>
              <a:rPr lang="en-US" sz="6000" b="1" dirty="0" err="1">
                <a:solidFill>
                  <a:srgbClr val="262262"/>
                </a:solidFill>
                <a:latin typeface="Comic Sans MS" panose="030F0902030302020204" pitchFamily="66" charset="0"/>
                <a:ea typeface="Apple Juice"/>
                <a:cs typeface="Apple Juice"/>
                <a:sym typeface="Apple Juice"/>
              </a:rPr>
              <a:t>Cefis</a:t>
            </a:r>
            <a:endParaRPr lang="en-US" sz="6000" b="1" dirty="0">
              <a:solidFill>
                <a:srgbClr val="262262"/>
              </a:solidFill>
              <a:latin typeface="Comic Sans MS" panose="030F0902030302020204" pitchFamily="66" charset="0"/>
              <a:ea typeface="Apple Juice"/>
              <a:cs typeface="Apple Juice"/>
              <a:sym typeface="Apple Juice"/>
            </a:endParaRPr>
          </a:p>
        </p:txBody>
      </p:sp>
      <p:sp>
        <p:nvSpPr>
          <p:cNvPr id="8" name="TextBox 8">
            <a:extLst>
              <a:ext uri="{FF2B5EF4-FFF2-40B4-BE49-F238E27FC236}">
                <a16:creationId xmlns:a16="http://schemas.microsoft.com/office/drawing/2014/main" id="{07DD06B3-73F2-8E07-DDF7-C66DBC8FA934}"/>
              </a:ext>
            </a:extLst>
          </p:cNvPr>
          <p:cNvSpPr txBox="1"/>
          <p:nvPr/>
        </p:nvSpPr>
        <p:spPr>
          <a:xfrm>
            <a:off x="1365984" y="2467475"/>
            <a:ext cx="15702815" cy="65998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919"/>
              </a:lnSpc>
              <a:spcBef>
                <a:spcPts val="600"/>
              </a:spcBef>
              <a:spcAft>
                <a:spcPts val="600"/>
              </a:spcAft>
            </a:pPr>
            <a:r>
              <a:rPr lang="fr-LU" sz="4000" b="1" dirty="0">
                <a:latin typeface="Nunito" pitchFamily="2" charset="77"/>
              </a:rPr>
              <a:t>MFSVA</a:t>
            </a:r>
          </a:p>
          <a:p>
            <a:pPr marL="514350" indent="-514350">
              <a:lnSpc>
                <a:spcPts val="3919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arenR"/>
            </a:pPr>
            <a:r>
              <a:rPr lang="fr-LU" sz="2800" b="1" dirty="0">
                <a:latin typeface="Nunito" pitchFamily="2" charset="77"/>
              </a:rPr>
              <a:t>Accompagnement des membres des CCVEI : </a:t>
            </a:r>
            <a:r>
              <a:rPr lang="fr-LU" sz="2800" dirty="0">
                <a:latin typeface="Nunito" pitchFamily="2" charset="77"/>
              </a:rPr>
              <a:t>Forums nationaux et régionaux (échanges, réseautage et partage d’expériences), bonnes pratiques sur le site </a:t>
            </a:r>
            <a:r>
              <a:rPr lang="fr-LU" sz="2800" u="sng" dirty="0">
                <a:latin typeface="Nunito" pitchFamily="2" charset="77"/>
                <a:hlinkClick r:id="rId13"/>
              </a:rPr>
              <a:t>https://gemengen.zesummeliewen.lu/bonnes-pratiques/</a:t>
            </a:r>
            <a:r>
              <a:rPr lang="fr-LU" sz="2800" dirty="0">
                <a:latin typeface="Nunito" pitchFamily="2" charset="77"/>
              </a:rPr>
              <a:t>, formations (p.ex. projet REVEIL)</a:t>
            </a:r>
          </a:p>
          <a:p>
            <a:pPr marL="514350" indent="-514350">
              <a:lnSpc>
                <a:spcPts val="3919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arenR"/>
            </a:pPr>
            <a:r>
              <a:rPr lang="fr-LU" sz="2800" b="1" dirty="0">
                <a:latin typeface="Nunito" pitchFamily="2" charset="77"/>
              </a:rPr>
              <a:t>Soutien aux communes :</a:t>
            </a:r>
            <a:r>
              <a:rPr lang="fr-LU" sz="2800" dirty="0">
                <a:latin typeface="Nunito" pitchFamily="2" charset="77"/>
              </a:rPr>
              <a:t> Signature et mise en œuvre du </a:t>
            </a:r>
            <a:r>
              <a:rPr lang="fr-LU" sz="2800" dirty="0" err="1">
                <a:latin typeface="Nunito" pitchFamily="2" charset="77"/>
              </a:rPr>
              <a:t>Gemengepakt</a:t>
            </a:r>
            <a:r>
              <a:rPr lang="fr-LU" sz="2800" dirty="0">
                <a:latin typeface="Nunito" pitchFamily="2" charset="77"/>
              </a:rPr>
              <a:t>, bonnes pratiques sur le site </a:t>
            </a:r>
            <a:r>
              <a:rPr lang="fr-LU" sz="2800" u="sng" dirty="0">
                <a:latin typeface="Nunito" pitchFamily="2" charset="77"/>
                <a:hlinkClick r:id="rId13"/>
              </a:rPr>
              <a:t>https://gemengen.zesummeliewen.lu/bonnes-pratiques/</a:t>
            </a:r>
            <a:r>
              <a:rPr lang="fr-LU" sz="2800" dirty="0">
                <a:latin typeface="Nunito" pitchFamily="2" charset="77"/>
              </a:rPr>
              <a:t>, élaboration du guide du citoyen en collaboration avec le MFSVA</a:t>
            </a:r>
          </a:p>
          <a:p>
            <a:pPr marL="514350" indent="-514350">
              <a:lnSpc>
                <a:spcPts val="3919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arenR"/>
            </a:pPr>
            <a:r>
              <a:rPr lang="fr-LU" sz="2800" b="1" dirty="0">
                <a:latin typeface="Nunito" pitchFamily="2" charset="77"/>
              </a:rPr>
              <a:t>Soutien aux associations : </a:t>
            </a:r>
            <a:r>
              <a:rPr lang="fr-LU" sz="2800" dirty="0">
                <a:latin typeface="Nunito" pitchFamily="2" charset="77"/>
              </a:rPr>
              <a:t>Financement de projets pilotes à travers des subsides et appels à projets dédiés au vivre-ensemble interculturel </a:t>
            </a:r>
            <a:r>
              <a:rPr lang="fr-LU" sz="2800" u="sng" dirty="0">
                <a:latin typeface="Nunito" pitchFamily="2" charset="77"/>
                <a:hlinkClick r:id="rId14"/>
              </a:rPr>
              <a:t>https://mfsva.gouvernement.lu/fr/le-ministere/attributions/integration.html</a:t>
            </a:r>
            <a:endParaRPr lang="fr-LU" sz="2800" u="sng" dirty="0">
              <a:latin typeface="Nunito" pitchFamily="2" charset="77"/>
            </a:endParaRPr>
          </a:p>
          <a:p>
            <a:pPr marL="514350" indent="-514350">
              <a:lnSpc>
                <a:spcPts val="3919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arenR"/>
            </a:pPr>
            <a:r>
              <a:rPr lang="fr-LU" sz="2800" b="1" dirty="0">
                <a:latin typeface="Nunito" pitchFamily="2" charset="77"/>
              </a:rPr>
              <a:t>Engagement individuel : </a:t>
            </a:r>
            <a:r>
              <a:rPr lang="fr-LU" sz="2800" dirty="0">
                <a:latin typeface="Nunito" pitchFamily="2" charset="77"/>
              </a:rPr>
              <a:t>Information sur et diffusion du catalogue du </a:t>
            </a:r>
            <a:r>
              <a:rPr lang="fr-LU" sz="2800" dirty="0" err="1">
                <a:latin typeface="Nunito" pitchFamily="2" charset="77"/>
              </a:rPr>
              <a:t>Biergerpakt</a:t>
            </a:r>
            <a:r>
              <a:rPr lang="fr-LU" sz="2800" dirty="0">
                <a:latin typeface="Nunito" pitchFamily="2" charset="77"/>
              </a:rPr>
              <a:t> </a:t>
            </a:r>
            <a:r>
              <a:rPr lang="fr-LU" sz="2800" u="sng" dirty="0">
                <a:latin typeface="Nunito" pitchFamily="2" charset="77"/>
                <a:hlinkClick r:id="rId15"/>
              </a:rPr>
              <a:t>https://biergerpakt.zesummeliewen.lu/</a:t>
            </a:r>
            <a:endParaRPr lang="en-US" sz="2800" dirty="0">
              <a:solidFill>
                <a:srgbClr val="000000"/>
              </a:solidFill>
              <a:latin typeface="Nunito" pitchFamily="2" charset="77"/>
              <a:ea typeface="Nunito"/>
              <a:cs typeface="Nunito"/>
              <a:sym typeface="Nunito"/>
            </a:endParaRPr>
          </a:p>
        </p:txBody>
      </p:sp>
    </p:spTree>
    <p:extLst>
      <p:ext uri="{BB962C8B-B14F-4D97-AF65-F5344CB8AC3E}">
        <p14:creationId xmlns:p14="http://schemas.microsoft.com/office/powerpoint/2010/main" val="8705626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E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1232433" y="3256992"/>
            <a:ext cx="10528877" cy="10896639"/>
          </a:xfrm>
          <a:custGeom>
            <a:avLst/>
            <a:gdLst/>
            <a:ahLst/>
            <a:cxnLst/>
            <a:rect l="l" t="t" r="r" b="b"/>
            <a:pathLst>
              <a:path w="10528877" h="10896639">
                <a:moveTo>
                  <a:pt x="0" y="0"/>
                </a:moveTo>
                <a:lnTo>
                  <a:pt x="10528877" y="0"/>
                </a:lnTo>
                <a:lnTo>
                  <a:pt x="10528877" y="10896639"/>
                </a:lnTo>
                <a:lnTo>
                  <a:pt x="0" y="1089663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3" name="Freeform 3"/>
          <p:cNvSpPr/>
          <p:nvPr/>
        </p:nvSpPr>
        <p:spPr>
          <a:xfrm>
            <a:off x="2332620" y="2387757"/>
            <a:ext cx="13622760" cy="6317555"/>
          </a:xfrm>
          <a:custGeom>
            <a:avLst/>
            <a:gdLst/>
            <a:ahLst/>
            <a:cxnLst/>
            <a:rect l="l" t="t" r="r" b="b"/>
            <a:pathLst>
              <a:path w="13622760" h="6317555">
                <a:moveTo>
                  <a:pt x="0" y="0"/>
                </a:moveTo>
                <a:lnTo>
                  <a:pt x="13622760" y="0"/>
                </a:lnTo>
                <a:lnTo>
                  <a:pt x="13622760" y="6317555"/>
                </a:lnTo>
                <a:lnTo>
                  <a:pt x="0" y="631755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4" name="TextBox 4"/>
          <p:cNvSpPr txBox="1"/>
          <p:nvPr/>
        </p:nvSpPr>
        <p:spPr>
          <a:xfrm>
            <a:off x="1491916" y="3639015"/>
            <a:ext cx="15040979" cy="27386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919"/>
              </a:lnSpc>
            </a:pPr>
            <a:r>
              <a:rPr lang="en-US" sz="8000" dirty="0">
                <a:solidFill>
                  <a:srgbClr val="262262"/>
                </a:solidFill>
                <a:latin typeface="Comic Sans MS" panose="030F0902030302020204" pitchFamily="66" charset="0"/>
                <a:ea typeface="Canva Sans"/>
                <a:cs typeface="Canva Sans"/>
                <a:sym typeface="Canva Sans"/>
              </a:rPr>
              <a:t>É</a:t>
            </a:r>
            <a:r>
              <a:rPr lang="en-US" sz="7500" b="1" dirty="0">
                <a:solidFill>
                  <a:srgbClr val="262262"/>
                </a:solidFill>
                <a:latin typeface="Comic Sans MS" panose="030F0902030302020204" pitchFamily="66" charset="0"/>
                <a:ea typeface="Calibri (MS)"/>
                <a:cs typeface="Calibri (MS)"/>
                <a:sym typeface="Calibri (MS)"/>
              </a:rPr>
              <a:t>LECTIONS </a:t>
            </a:r>
          </a:p>
          <a:p>
            <a:pPr algn="ctr">
              <a:lnSpc>
                <a:spcPts val="7919"/>
              </a:lnSpc>
            </a:pPr>
            <a:r>
              <a:rPr lang="en-US" sz="7500" b="1" dirty="0">
                <a:solidFill>
                  <a:srgbClr val="262262"/>
                </a:solidFill>
                <a:latin typeface="Comic Sans MS" panose="030F0902030302020204" pitchFamily="66" charset="0"/>
                <a:ea typeface="Calibri (MS)"/>
                <a:cs typeface="Calibri (MS)"/>
                <a:sym typeface="Calibri (MS)"/>
              </a:rPr>
              <a:t>COMMUNALES</a:t>
            </a:r>
          </a:p>
          <a:p>
            <a:pPr algn="ctr">
              <a:lnSpc>
                <a:spcPts val="5400"/>
              </a:lnSpc>
              <a:spcBef>
                <a:spcPct val="0"/>
              </a:spcBef>
            </a:pPr>
            <a:r>
              <a:rPr lang="en-US" sz="6000" dirty="0">
                <a:solidFill>
                  <a:srgbClr val="262262"/>
                </a:solidFill>
                <a:latin typeface="Comic Sans MS" panose="030F0902030302020204" pitchFamily="66" charset="0"/>
                <a:ea typeface="Calibri (MS)"/>
                <a:cs typeface="Calibri (MS)"/>
                <a:sym typeface="Calibri (MS)"/>
              </a:rPr>
              <a:t>JUIN 2023</a:t>
            </a:r>
          </a:p>
        </p:txBody>
      </p:sp>
      <p:sp>
        <p:nvSpPr>
          <p:cNvPr id="5" name="Freeform 5"/>
          <p:cNvSpPr/>
          <p:nvPr/>
        </p:nvSpPr>
        <p:spPr>
          <a:xfrm rot="-1130535">
            <a:off x="1603450" y="2119738"/>
            <a:ext cx="3801463" cy="4189990"/>
          </a:xfrm>
          <a:custGeom>
            <a:avLst/>
            <a:gdLst/>
            <a:ahLst/>
            <a:cxnLst/>
            <a:rect l="l" t="t" r="r" b="b"/>
            <a:pathLst>
              <a:path w="3801463" h="4189990">
                <a:moveTo>
                  <a:pt x="0" y="0"/>
                </a:moveTo>
                <a:lnTo>
                  <a:pt x="3801463" y="0"/>
                </a:lnTo>
                <a:lnTo>
                  <a:pt x="3801463" y="4189990"/>
                </a:lnTo>
                <a:lnTo>
                  <a:pt x="0" y="418999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6" name="Freeform 6"/>
          <p:cNvSpPr/>
          <p:nvPr/>
        </p:nvSpPr>
        <p:spPr>
          <a:xfrm>
            <a:off x="14165278" y="4214733"/>
            <a:ext cx="4663186" cy="9464031"/>
          </a:xfrm>
          <a:custGeom>
            <a:avLst/>
            <a:gdLst/>
            <a:ahLst/>
            <a:cxnLst/>
            <a:rect l="l" t="t" r="r" b="b"/>
            <a:pathLst>
              <a:path w="4663186" h="9464031">
                <a:moveTo>
                  <a:pt x="0" y="0"/>
                </a:moveTo>
                <a:lnTo>
                  <a:pt x="4663187" y="0"/>
                </a:lnTo>
                <a:lnTo>
                  <a:pt x="4663187" y="9464031"/>
                </a:lnTo>
                <a:lnTo>
                  <a:pt x="0" y="946403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AC244E-02BD-341C-B10B-04B80241C5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BA19DF1D-46DA-95F7-04AB-47BC8BF04415}"/>
              </a:ext>
            </a:extLst>
          </p:cNvPr>
          <p:cNvSpPr/>
          <p:nvPr/>
        </p:nvSpPr>
        <p:spPr>
          <a:xfrm rot="-1858206">
            <a:off x="411549" y="5768429"/>
            <a:ext cx="4001185" cy="5675439"/>
          </a:xfrm>
          <a:custGeom>
            <a:avLst/>
            <a:gdLst/>
            <a:ahLst/>
            <a:cxnLst/>
            <a:rect l="l" t="t" r="r" b="b"/>
            <a:pathLst>
              <a:path w="4001185" h="5675439">
                <a:moveTo>
                  <a:pt x="0" y="0"/>
                </a:moveTo>
                <a:lnTo>
                  <a:pt x="4001185" y="0"/>
                </a:lnTo>
                <a:lnTo>
                  <a:pt x="4001185" y="5675440"/>
                </a:lnTo>
                <a:lnTo>
                  <a:pt x="0" y="567544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72F7D9FE-EF35-D85F-8FFE-3B34AFD131AB}"/>
              </a:ext>
            </a:extLst>
          </p:cNvPr>
          <p:cNvSpPr/>
          <p:nvPr/>
        </p:nvSpPr>
        <p:spPr>
          <a:xfrm>
            <a:off x="-4572000" y="7904950"/>
            <a:ext cx="6451446" cy="2596707"/>
          </a:xfrm>
          <a:custGeom>
            <a:avLst/>
            <a:gdLst/>
            <a:ahLst/>
            <a:cxnLst/>
            <a:rect l="l" t="t" r="r" b="b"/>
            <a:pathLst>
              <a:path w="6451446" h="2596707">
                <a:moveTo>
                  <a:pt x="0" y="0"/>
                </a:moveTo>
                <a:lnTo>
                  <a:pt x="6451446" y="0"/>
                </a:lnTo>
                <a:lnTo>
                  <a:pt x="6451446" y="2596708"/>
                </a:lnTo>
                <a:lnTo>
                  <a:pt x="0" y="259670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7BCB3755-DF9B-EACD-EE85-034140F48C5F}"/>
              </a:ext>
            </a:extLst>
          </p:cNvPr>
          <p:cNvSpPr/>
          <p:nvPr/>
        </p:nvSpPr>
        <p:spPr>
          <a:xfrm>
            <a:off x="-180133" y="124601"/>
            <a:ext cx="18468133" cy="9003215"/>
          </a:xfrm>
          <a:custGeom>
            <a:avLst/>
            <a:gdLst/>
            <a:ahLst/>
            <a:cxnLst/>
            <a:rect l="l" t="t" r="r" b="b"/>
            <a:pathLst>
              <a:path w="18468133" h="9003215">
                <a:moveTo>
                  <a:pt x="0" y="0"/>
                </a:moveTo>
                <a:lnTo>
                  <a:pt x="18468133" y="0"/>
                </a:lnTo>
                <a:lnTo>
                  <a:pt x="18468133" y="9003215"/>
                </a:lnTo>
                <a:lnTo>
                  <a:pt x="0" y="900321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F9DA435A-5BEE-D2C9-29F1-3A9CB8AB13D0}"/>
              </a:ext>
            </a:extLst>
          </p:cNvPr>
          <p:cNvSpPr/>
          <p:nvPr/>
        </p:nvSpPr>
        <p:spPr>
          <a:xfrm rot="-3728932">
            <a:off x="11348210" y="-2781106"/>
            <a:ext cx="3794648" cy="6311265"/>
          </a:xfrm>
          <a:custGeom>
            <a:avLst/>
            <a:gdLst/>
            <a:ahLst/>
            <a:cxnLst/>
            <a:rect l="l" t="t" r="r" b="b"/>
            <a:pathLst>
              <a:path w="3794648" h="6311265">
                <a:moveTo>
                  <a:pt x="0" y="0"/>
                </a:moveTo>
                <a:lnTo>
                  <a:pt x="3794648" y="0"/>
                </a:lnTo>
                <a:lnTo>
                  <a:pt x="3794648" y="6311265"/>
                </a:lnTo>
                <a:lnTo>
                  <a:pt x="0" y="631126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1979E833-9E5F-4D85-DC27-C198EB60AD05}"/>
              </a:ext>
            </a:extLst>
          </p:cNvPr>
          <p:cNvSpPr/>
          <p:nvPr/>
        </p:nvSpPr>
        <p:spPr>
          <a:xfrm>
            <a:off x="14098251" y="-1249240"/>
            <a:ext cx="3626168" cy="4114800"/>
          </a:xfrm>
          <a:custGeom>
            <a:avLst/>
            <a:gdLst/>
            <a:ahLst/>
            <a:cxnLst/>
            <a:rect l="l" t="t" r="r" b="b"/>
            <a:pathLst>
              <a:path w="3626168" h="4114800">
                <a:moveTo>
                  <a:pt x="0" y="0"/>
                </a:moveTo>
                <a:lnTo>
                  <a:pt x="3626168" y="0"/>
                </a:lnTo>
                <a:lnTo>
                  <a:pt x="362616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id="{D9AA32D9-8362-8328-2894-CB89CC213CE4}"/>
              </a:ext>
            </a:extLst>
          </p:cNvPr>
          <p:cNvSpPr txBox="1"/>
          <p:nvPr/>
        </p:nvSpPr>
        <p:spPr>
          <a:xfrm>
            <a:off x="2362200" y="1521033"/>
            <a:ext cx="12192000" cy="7509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759"/>
              </a:lnSpc>
              <a:spcBef>
                <a:spcPct val="0"/>
              </a:spcBef>
            </a:pPr>
            <a:r>
              <a:rPr lang="en-US" sz="6000" b="1" dirty="0" err="1">
                <a:solidFill>
                  <a:srgbClr val="262262"/>
                </a:solidFill>
                <a:latin typeface="Comic Sans MS" panose="030F0902030302020204" pitchFamily="66" charset="0"/>
                <a:ea typeface="Apple Juice"/>
                <a:cs typeface="Apple Juice"/>
                <a:sym typeface="Apple Juice"/>
              </a:rPr>
              <a:t>Soutien</a:t>
            </a:r>
            <a:r>
              <a:rPr lang="en-US" sz="6000" b="1" dirty="0">
                <a:solidFill>
                  <a:srgbClr val="262262"/>
                </a:solidFill>
                <a:latin typeface="Comic Sans MS" panose="030F0902030302020204" pitchFamily="66" charset="0"/>
                <a:ea typeface="Apple Juice"/>
                <a:cs typeface="Apple Juice"/>
                <a:sym typeface="Apple Juice"/>
              </a:rPr>
              <a:t> </a:t>
            </a:r>
            <a:r>
              <a:rPr lang="en-US" sz="6000" b="1" dirty="0" err="1">
                <a:solidFill>
                  <a:srgbClr val="262262"/>
                </a:solidFill>
                <a:latin typeface="Comic Sans MS" panose="030F0902030302020204" pitchFamily="66" charset="0"/>
                <a:ea typeface="Apple Juice"/>
                <a:cs typeface="Apple Juice"/>
                <a:sym typeface="Apple Juice"/>
              </a:rPr>
              <a:t>Mifa</a:t>
            </a:r>
            <a:r>
              <a:rPr lang="en-US" sz="6000" b="1" dirty="0">
                <a:solidFill>
                  <a:srgbClr val="262262"/>
                </a:solidFill>
                <a:latin typeface="Comic Sans MS" panose="030F0902030302020204" pitchFamily="66" charset="0"/>
                <a:ea typeface="Apple Juice"/>
                <a:cs typeface="Apple Juice"/>
                <a:sym typeface="Apple Juice"/>
              </a:rPr>
              <a:t>, Asti &amp; </a:t>
            </a:r>
            <a:r>
              <a:rPr lang="en-US" sz="6000" b="1" dirty="0" err="1">
                <a:solidFill>
                  <a:srgbClr val="262262"/>
                </a:solidFill>
                <a:latin typeface="Comic Sans MS" panose="030F0902030302020204" pitchFamily="66" charset="0"/>
                <a:ea typeface="Apple Juice"/>
                <a:cs typeface="Apple Juice"/>
                <a:sym typeface="Apple Juice"/>
              </a:rPr>
              <a:t>Cefis</a:t>
            </a:r>
            <a:endParaRPr lang="en-US" sz="6000" b="1" dirty="0">
              <a:solidFill>
                <a:srgbClr val="262262"/>
              </a:solidFill>
              <a:latin typeface="Comic Sans MS" panose="030F0902030302020204" pitchFamily="66" charset="0"/>
              <a:ea typeface="Apple Juice"/>
              <a:cs typeface="Apple Juice"/>
              <a:sym typeface="Apple Juice"/>
            </a:endParaRPr>
          </a:p>
        </p:txBody>
      </p:sp>
      <p:sp>
        <p:nvSpPr>
          <p:cNvPr id="8" name="TextBox 8">
            <a:extLst>
              <a:ext uri="{FF2B5EF4-FFF2-40B4-BE49-F238E27FC236}">
                <a16:creationId xmlns:a16="http://schemas.microsoft.com/office/drawing/2014/main" id="{9C49BD8D-3D66-7FEE-40C3-52409143F05A}"/>
              </a:ext>
            </a:extLst>
          </p:cNvPr>
          <p:cNvSpPr txBox="1"/>
          <p:nvPr/>
        </p:nvSpPr>
        <p:spPr>
          <a:xfrm>
            <a:off x="1365984" y="2763526"/>
            <a:ext cx="15702815" cy="50610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14350" indent="-514350">
              <a:lnSpc>
                <a:spcPts val="3919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arenR"/>
            </a:pPr>
            <a:endParaRPr lang="fr-LU" sz="2800" b="1" dirty="0">
              <a:latin typeface="Nunito" pitchFamily="2" charset="77"/>
            </a:endParaRPr>
          </a:p>
          <a:p>
            <a:pPr>
              <a:lnSpc>
                <a:spcPts val="3919"/>
              </a:lnSpc>
              <a:spcBef>
                <a:spcPts val="600"/>
              </a:spcBef>
              <a:spcAft>
                <a:spcPts val="600"/>
              </a:spcAft>
            </a:pPr>
            <a:r>
              <a:rPr lang="fr-LU" sz="4000" b="1" dirty="0" err="1">
                <a:latin typeface="Nunito" pitchFamily="2" charset="77"/>
              </a:rPr>
              <a:t>Cefis</a:t>
            </a:r>
            <a:r>
              <a:rPr lang="fr-LU" sz="4000" b="1" dirty="0">
                <a:latin typeface="Nunito" pitchFamily="2" charset="77"/>
              </a:rPr>
              <a:t> </a:t>
            </a:r>
            <a:r>
              <a:rPr lang="fr-LU" sz="2800" dirty="0">
                <a:latin typeface="Nunito" pitchFamily="2" charset="77"/>
              </a:rPr>
              <a:t>(conventionnée avec le MFSVA)</a:t>
            </a:r>
            <a:endParaRPr lang="fr-LU" sz="2800" b="1" dirty="0">
              <a:latin typeface="Nunito" pitchFamily="2" charset="77"/>
            </a:endParaRPr>
          </a:p>
          <a:p>
            <a:pPr>
              <a:lnSpc>
                <a:spcPts val="3919"/>
              </a:lnSpc>
              <a:spcBef>
                <a:spcPts val="600"/>
              </a:spcBef>
              <a:spcAft>
                <a:spcPts val="600"/>
              </a:spcAft>
            </a:pPr>
            <a:endParaRPr lang="fr-LU" sz="4000" b="1" dirty="0">
              <a:latin typeface="Nunito" pitchFamily="2" charset="77"/>
            </a:endParaRPr>
          </a:p>
          <a:p>
            <a:pPr marL="514350" indent="-514350">
              <a:lnSpc>
                <a:spcPts val="3919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fr-LU" sz="2800" b="1" dirty="0">
                <a:latin typeface="Nunito" pitchFamily="2" charset="77"/>
              </a:rPr>
              <a:t>Accompagnement des membres des CCVEI : </a:t>
            </a:r>
            <a:r>
              <a:rPr lang="fr-LU" sz="2800" dirty="0">
                <a:latin typeface="Nunito" pitchFamily="2" charset="77"/>
              </a:rPr>
              <a:t>Formation (Kick Off et formation de suivi)</a:t>
            </a:r>
            <a:r>
              <a:rPr lang="fr-LU" sz="2800" dirty="0">
                <a:latin typeface="Nunito" pitchFamily="2" charset="77"/>
                <a:sym typeface="Wingdings" pitchFamily="2" charset="2"/>
              </a:rPr>
              <a:t>            2026 : bilan mi-mandat des CCVEI et questionnaire</a:t>
            </a:r>
            <a:endParaRPr lang="fr-LU" sz="2800" dirty="0">
              <a:latin typeface="Nunito" pitchFamily="2" charset="77"/>
            </a:endParaRPr>
          </a:p>
          <a:p>
            <a:pPr marL="514350" indent="-514350">
              <a:lnSpc>
                <a:spcPts val="3919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fr-LU" sz="2800" b="1" dirty="0">
                <a:latin typeface="Nunito" pitchFamily="2" charset="77"/>
              </a:rPr>
              <a:t>Mise à disposition de statistiques </a:t>
            </a:r>
          </a:p>
          <a:p>
            <a:pPr marL="514350" indent="-514350">
              <a:lnSpc>
                <a:spcPts val="3919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fr-LU" sz="2800" b="1" dirty="0">
                <a:latin typeface="Nunito" pitchFamily="2" charset="77"/>
              </a:rPr>
              <a:t>Etat des lieux </a:t>
            </a:r>
            <a:r>
              <a:rPr lang="fr-LU" sz="2800" dirty="0">
                <a:latin typeface="Nunito" pitchFamily="2" charset="77"/>
              </a:rPr>
              <a:t>et</a:t>
            </a:r>
            <a:r>
              <a:rPr lang="fr-LU" sz="2800" b="1" dirty="0">
                <a:latin typeface="Nunito" pitchFamily="2" charset="77"/>
              </a:rPr>
              <a:t> analyse sondage </a:t>
            </a:r>
            <a:r>
              <a:rPr lang="fr-LU" sz="2800" dirty="0">
                <a:latin typeface="Nunito" pitchFamily="2" charset="77"/>
              </a:rPr>
              <a:t>dans le cadre du </a:t>
            </a:r>
            <a:r>
              <a:rPr lang="fr-LU" sz="2800" dirty="0" err="1">
                <a:latin typeface="Nunito" pitchFamily="2" charset="77"/>
              </a:rPr>
              <a:t>Gemengepakt</a:t>
            </a:r>
            <a:endParaRPr lang="fr-LU" sz="2800" dirty="0">
              <a:latin typeface="Nunito" pitchFamily="2" charset="77"/>
            </a:endParaRPr>
          </a:p>
          <a:p>
            <a:pPr marL="514350" indent="-514350">
              <a:lnSpc>
                <a:spcPts val="3919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fr-LU" sz="2800" b="1" dirty="0">
                <a:latin typeface="Nunito" pitchFamily="2" charset="77"/>
              </a:rPr>
              <a:t>Feuillet 100%</a:t>
            </a:r>
            <a:endParaRPr lang="en-US" sz="2800" dirty="0">
              <a:solidFill>
                <a:srgbClr val="000000"/>
              </a:solidFill>
              <a:latin typeface="Nunito" pitchFamily="2" charset="77"/>
              <a:ea typeface="Nunito"/>
              <a:cs typeface="Nunito"/>
              <a:sym typeface="Nunito"/>
            </a:endParaRPr>
          </a:p>
        </p:txBody>
      </p:sp>
    </p:spTree>
    <p:extLst>
      <p:ext uri="{BB962C8B-B14F-4D97-AF65-F5344CB8AC3E}">
        <p14:creationId xmlns:p14="http://schemas.microsoft.com/office/powerpoint/2010/main" val="2285010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BB78FB-E925-5CB2-A240-A600C6DE53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EF992047-E0D7-83F1-4A25-71655047601C}"/>
              </a:ext>
            </a:extLst>
          </p:cNvPr>
          <p:cNvSpPr/>
          <p:nvPr/>
        </p:nvSpPr>
        <p:spPr>
          <a:xfrm rot="-1858206">
            <a:off x="411549" y="5768429"/>
            <a:ext cx="4001185" cy="5675439"/>
          </a:xfrm>
          <a:custGeom>
            <a:avLst/>
            <a:gdLst/>
            <a:ahLst/>
            <a:cxnLst/>
            <a:rect l="l" t="t" r="r" b="b"/>
            <a:pathLst>
              <a:path w="4001185" h="5675439">
                <a:moveTo>
                  <a:pt x="0" y="0"/>
                </a:moveTo>
                <a:lnTo>
                  <a:pt x="4001185" y="0"/>
                </a:lnTo>
                <a:lnTo>
                  <a:pt x="4001185" y="5675440"/>
                </a:lnTo>
                <a:lnTo>
                  <a:pt x="0" y="567544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40B91E46-6921-2B9A-F43C-99099E91D0F8}"/>
              </a:ext>
            </a:extLst>
          </p:cNvPr>
          <p:cNvSpPr/>
          <p:nvPr/>
        </p:nvSpPr>
        <p:spPr>
          <a:xfrm>
            <a:off x="-4572000" y="7904950"/>
            <a:ext cx="6451446" cy="2596707"/>
          </a:xfrm>
          <a:custGeom>
            <a:avLst/>
            <a:gdLst/>
            <a:ahLst/>
            <a:cxnLst/>
            <a:rect l="l" t="t" r="r" b="b"/>
            <a:pathLst>
              <a:path w="6451446" h="2596707">
                <a:moveTo>
                  <a:pt x="0" y="0"/>
                </a:moveTo>
                <a:lnTo>
                  <a:pt x="6451446" y="0"/>
                </a:lnTo>
                <a:lnTo>
                  <a:pt x="6451446" y="2596708"/>
                </a:lnTo>
                <a:lnTo>
                  <a:pt x="0" y="259670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9C88FD25-7193-99D2-4100-0E3EEAC686AC}"/>
              </a:ext>
            </a:extLst>
          </p:cNvPr>
          <p:cNvSpPr/>
          <p:nvPr/>
        </p:nvSpPr>
        <p:spPr>
          <a:xfrm>
            <a:off x="-180133" y="124601"/>
            <a:ext cx="18468133" cy="9003215"/>
          </a:xfrm>
          <a:custGeom>
            <a:avLst/>
            <a:gdLst/>
            <a:ahLst/>
            <a:cxnLst/>
            <a:rect l="l" t="t" r="r" b="b"/>
            <a:pathLst>
              <a:path w="18468133" h="9003215">
                <a:moveTo>
                  <a:pt x="0" y="0"/>
                </a:moveTo>
                <a:lnTo>
                  <a:pt x="18468133" y="0"/>
                </a:lnTo>
                <a:lnTo>
                  <a:pt x="18468133" y="9003215"/>
                </a:lnTo>
                <a:lnTo>
                  <a:pt x="0" y="900321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CA3A42B3-4EBB-A901-1765-BF8FD31336E5}"/>
              </a:ext>
            </a:extLst>
          </p:cNvPr>
          <p:cNvSpPr/>
          <p:nvPr/>
        </p:nvSpPr>
        <p:spPr>
          <a:xfrm rot="-3728932">
            <a:off x="11348210" y="-2781106"/>
            <a:ext cx="3794648" cy="6311265"/>
          </a:xfrm>
          <a:custGeom>
            <a:avLst/>
            <a:gdLst/>
            <a:ahLst/>
            <a:cxnLst/>
            <a:rect l="l" t="t" r="r" b="b"/>
            <a:pathLst>
              <a:path w="3794648" h="6311265">
                <a:moveTo>
                  <a:pt x="0" y="0"/>
                </a:moveTo>
                <a:lnTo>
                  <a:pt x="3794648" y="0"/>
                </a:lnTo>
                <a:lnTo>
                  <a:pt x="3794648" y="6311265"/>
                </a:lnTo>
                <a:lnTo>
                  <a:pt x="0" y="631126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25FCCDDC-0B25-C59A-DA15-C48FEF652C24}"/>
              </a:ext>
            </a:extLst>
          </p:cNvPr>
          <p:cNvSpPr/>
          <p:nvPr/>
        </p:nvSpPr>
        <p:spPr>
          <a:xfrm>
            <a:off x="14098251" y="-1249240"/>
            <a:ext cx="3626168" cy="4114800"/>
          </a:xfrm>
          <a:custGeom>
            <a:avLst/>
            <a:gdLst/>
            <a:ahLst/>
            <a:cxnLst/>
            <a:rect l="l" t="t" r="r" b="b"/>
            <a:pathLst>
              <a:path w="3626168" h="4114800">
                <a:moveTo>
                  <a:pt x="0" y="0"/>
                </a:moveTo>
                <a:lnTo>
                  <a:pt x="3626168" y="0"/>
                </a:lnTo>
                <a:lnTo>
                  <a:pt x="362616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id="{FA12189D-66C6-9080-08B2-57DA383F32E6}"/>
              </a:ext>
            </a:extLst>
          </p:cNvPr>
          <p:cNvSpPr txBox="1"/>
          <p:nvPr/>
        </p:nvSpPr>
        <p:spPr>
          <a:xfrm>
            <a:off x="2362200" y="1521033"/>
            <a:ext cx="12192000" cy="7509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759"/>
              </a:lnSpc>
              <a:spcBef>
                <a:spcPct val="0"/>
              </a:spcBef>
            </a:pPr>
            <a:r>
              <a:rPr lang="en-US" sz="6000" b="1" dirty="0" err="1">
                <a:solidFill>
                  <a:srgbClr val="262262"/>
                </a:solidFill>
                <a:latin typeface="Comic Sans MS" panose="030F0902030302020204" pitchFamily="66" charset="0"/>
                <a:ea typeface="Apple Juice"/>
                <a:cs typeface="Apple Juice"/>
                <a:sym typeface="Apple Juice"/>
              </a:rPr>
              <a:t>Soutien</a:t>
            </a:r>
            <a:r>
              <a:rPr lang="en-US" sz="6000" b="1" dirty="0">
                <a:solidFill>
                  <a:srgbClr val="262262"/>
                </a:solidFill>
                <a:latin typeface="Comic Sans MS" panose="030F0902030302020204" pitchFamily="66" charset="0"/>
                <a:ea typeface="Apple Juice"/>
                <a:cs typeface="Apple Juice"/>
                <a:sym typeface="Apple Juice"/>
              </a:rPr>
              <a:t> MFSVA, Asti &amp; </a:t>
            </a:r>
            <a:r>
              <a:rPr lang="en-US" sz="6000" b="1" dirty="0" err="1">
                <a:solidFill>
                  <a:srgbClr val="262262"/>
                </a:solidFill>
                <a:latin typeface="Comic Sans MS" panose="030F0902030302020204" pitchFamily="66" charset="0"/>
                <a:ea typeface="Apple Juice"/>
                <a:cs typeface="Apple Juice"/>
                <a:sym typeface="Apple Juice"/>
              </a:rPr>
              <a:t>Cefis</a:t>
            </a:r>
            <a:endParaRPr lang="en-US" sz="6000" b="1" dirty="0">
              <a:solidFill>
                <a:srgbClr val="262262"/>
              </a:solidFill>
              <a:latin typeface="Comic Sans MS" panose="030F0902030302020204" pitchFamily="66" charset="0"/>
              <a:ea typeface="Apple Juice"/>
              <a:cs typeface="Apple Juice"/>
              <a:sym typeface="Apple Juice"/>
            </a:endParaRPr>
          </a:p>
        </p:txBody>
      </p:sp>
      <p:sp>
        <p:nvSpPr>
          <p:cNvPr id="8" name="TextBox 8">
            <a:extLst>
              <a:ext uri="{FF2B5EF4-FFF2-40B4-BE49-F238E27FC236}">
                <a16:creationId xmlns:a16="http://schemas.microsoft.com/office/drawing/2014/main" id="{E497951E-5DD5-08C0-53BC-70DFCCA0E63C}"/>
              </a:ext>
            </a:extLst>
          </p:cNvPr>
          <p:cNvSpPr txBox="1"/>
          <p:nvPr/>
        </p:nvSpPr>
        <p:spPr>
          <a:xfrm>
            <a:off x="1365984" y="2763526"/>
            <a:ext cx="15702815" cy="43550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14350" indent="-514350">
              <a:lnSpc>
                <a:spcPts val="3919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arenR"/>
            </a:pPr>
            <a:endParaRPr lang="fr-LU" sz="2800" b="1" dirty="0">
              <a:latin typeface="Nunito" pitchFamily="2" charset="77"/>
            </a:endParaRPr>
          </a:p>
          <a:p>
            <a:pPr>
              <a:lnSpc>
                <a:spcPts val="3919"/>
              </a:lnSpc>
              <a:spcBef>
                <a:spcPts val="600"/>
              </a:spcBef>
              <a:spcAft>
                <a:spcPts val="600"/>
              </a:spcAft>
            </a:pPr>
            <a:r>
              <a:rPr lang="fr-LU" sz="4000" b="1" dirty="0">
                <a:latin typeface="Nunito" pitchFamily="2" charset="77"/>
              </a:rPr>
              <a:t>Asti </a:t>
            </a:r>
            <a:r>
              <a:rPr lang="fr-LU" sz="2800" dirty="0">
                <a:latin typeface="Nunito" pitchFamily="2" charset="77"/>
              </a:rPr>
              <a:t>(conventionnée avec le MFSVA)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+mj-lt"/>
              <a:buAutoNum type="arabicParenR"/>
            </a:pPr>
            <a:r>
              <a:rPr lang="fr-LU" sz="2800" dirty="0">
                <a:latin typeface="Nunito" pitchFamily="2" charset="77"/>
              </a:rPr>
              <a:t>﻿﻿Peut aider à la conception, l'animation et l'évaluation des ateliers citoyens organisés dans le cadre du pacte communal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+mj-lt"/>
              <a:buAutoNum type="arabicParenR"/>
            </a:pPr>
            <a:r>
              <a:rPr lang="fr-LU" sz="2800" dirty="0">
                <a:latin typeface="Nunito" pitchFamily="2" charset="77"/>
              </a:rPr>
              <a:t>﻿﻿Peut apporter son aide et ses conseils à la CCVEI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+mj-lt"/>
              <a:buAutoNum type="arabicParenR"/>
            </a:pPr>
            <a:r>
              <a:rPr lang="fr-LU" sz="2800" dirty="0">
                <a:latin typeface="Nunito" pitchFamily="2" charset="77"/>
              </a:rPr>
              <a:t>﻿﻿Promeut la sensibilité à la diversité et à l'interculturalité (p. ex. à travers des cercles d'histoires)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+mj-lt"/>
              <a:buAutoNum type="arabicParenR"/>
            </a:pPr>
            <a:r>
              <a:rPr lang="fr-LU" sz="2800" dirty="0">
                <a:latin typeface="Nunito" pitchFamily="2" charset="77"/>
              </a:rPr>
              <a:t>﻿﻿Se fait un plaisir pour partager son expérience et son expertise de près de 50 ans dans le domaine du vivre-ensemble</a:t>
            </a:r>
          </a:p>
        </p:txBody>
      </p:sp>
    </p:spTree>
    <p:extLst>
      <p:ext uri="{BB962C8B-B14F-4D97-AF65-F5344CB8AC3E}">
        <p14:creationId xmlns:p14="http://schemas.microsoft.com/office/powerpoint/2010/main" val="36664660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E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726552">
            <a:off x="-1592506" y="4441746"/>
            <a:ext cx="5750729" cy="5617624"/>
            <a:chOff x="0" y="0"/>
            <a:chExt cx="4828540" cy="4716780"/>
          </a:xfrm>
        </p:grpSpPr>
        <p:sp>
          <p:nvSpPr>
            <p:cNvPr id="3" name="Freeform 3"/>
            <p:cNvSpPr/>
            <p:nvPr/>
          </p:nvSpPr>
          <p:spPr>
            <a:xfrm>
              <a:off x="0" y="-7620"/>
              <a:ext cx="4833620" cy="4726940"/>
            </a:xfrm>
            <a:custGeom>
              <a:avLst/>
              <a:gdLst/>
              <a:ahLst/>
              <a:cxnLst/>
              <a:rect l="l" t="t" r="r" b="b"/>
              <a:pathLst>
                <a:path w="4833620" h="4726940">
                  <a:moveTo>
                    <a:pt x="3416300" y="4662170"/>
                  </a:moveTo>
                  <a:cubicBezTo>
                    <a:pt x="3388360" y="4669790"/>
                    <a:pt x="3366770" y="4679950"/>
                    <a:pt x="3345180" y="4682490"/>
                  </a:cubicBezTo>
                  <a:cubicBezTo>
                    <a:pt x="3223260" y="4692650"/>
                    <a:pt x="3102610" y="4702810"/>
                    <a:pt x="2980690" y="4711700"/>
                  </a:cubicBezTo>
                  <a:cubicBezTo>
                    <a:pt x="2918460" y="4715510"/>
                    <a:pt x="2856230" y="4719320"/>
                    <a:pt x="2794000" y="4720590"/>
                  </a:cubicBezTo>
                  <a:cubicBezTo>
                    <a:pt x="2726690" y="4723130"/>
                    <a:pt x="2659380" y="4726940"/>
                    <a:pt x="2593340" y="4724400"/>
                  </a:cubicBezTo>
                  <a:cubicBezTo>
                    <a:pt x="2529840" y="4723130"/>
                    <a:pt x="2466340" y="4719320"/>
                    <a:pt x="2405380" y="4707890"/>
                  </a:cubicBezTo>
                  <a:cubicBezTo>
                    <a:pt x="2326640" y="4693920"/>
                    <a:pt x="2246630" y="4693920"/>
                    <a:pt x="2169160" y="4681220"/>
                  </a:cubicBezTo>
                  <a:cubicBezTo>
                    <a:pt x="1967230" y="4648200"/>
                    <a:pt x="1761490" y="4657090"/>
                    <a:pt x="1558290" y="4643120"/>
                  </a:cubicBezTo>
                  <a:cubicBezTo>
                    <a:pt x="1443990" y="4635500"/>
                    <a:pt x="1329690" y="4617720"/>
                    <a:pt x="1215390" y="4602480"/>
                  </a:cubicBezTo>
                  <a:cubicBezTo>
                    <a:pt x="1085850" y="4585970"/>
                    <a:pt x="956310" y="4566920"/>
                    <a:pt x="825500" y="4549140"/>
                  </a:cubicBezTo>
                  <a:cubicBezTo>
                    <a:pt x="730250" y="4536440"/>
                    <a:pt x="633730" y="4523740"/>
                    <a:pt x="538480" y="4511040"/>
                  </a:cubicBezTo>
                  <a:cubicBezTo>
                    <a:pt x="535940" y="4511040"/>
                    <a:pt x="533400" y="4509770"/>
                    <a:pt x="530860" y="4509770"/>
                  </a:cubicBezTo>
                  <a:cubicBezTo>
                    <a:pt x="450850" y="4475480"/>
                    <a:pt x="365760" y="4448810"/>
                    <a:pt x="292100" y="4404360"/>
                  </a:cubicBezTo>
                  <a:cubicBezTo>
                    <a:pt x="167640" y="4328160"/>
                    <a:pt x="114300" y="4206240"/>
                    <a:pt x="109220" y="4062730"/>
                  </a:cubicBezTo>
                  <a:cubicBezTo>
                    <a:pt x="107950" y="4013200"/>
                    <a:pt x="101600" y="3964940"/>
                    <a:pt x="101600" y="3915410"/>
                  </a:cubicBezTo>
                  <a:cubicBezTo>
                    <a:pt x="102870" y="3846830"/>
                    <a:pt x="107950" y="3779520"/>
                    <a:pt x="111760" y="3712210"/>
                  </a:cubicBezTo>
                  <a:cubicBezTo>
                    <a:pt x="121920" y="3511550"/>
                    <a:pt x="127000" y="3310890"/>
                    <a:pt x="111760" y="3110230"/>
                  </a:cubicBezTo>
                  <a:cubicBezTo>
                    <a:pt x="97790" y="2929890"/>
                    <a:pt x="85090" y="2750820"/>
                    <a:pt x="71120" y="2570480"/>
                  </a:cubicBezTo>
                  <a:cubicBezTo>
                    <a:pt x="62230" y="2454910"/>
                    <a:pt x="50800" y="2340610"/>
                    <a:pt x="43180" y="2225040"/>
                  </a:cubicBezTo>
                  <a:cubicBezTo>
                    <a:pt x="38100" y="2148840"/>
                    <a:pt x="39370" y="2071370"/>
                    <a:pt x="34290" y="1995170"/>
                  </a:cubicBezTo>
                  <a:cubicBezTo>
                    <a:pt x="31750" y="1951990"/>
                    <a:pt x="17780" y="1910080"/>
                    <a:pt x="16510" y="1866900"/>
                  </a:cubicBezTo>
                  <a:cubicBezTo>
                    <a:pt x="11430" y="1762760"/>
                    <a:pt x="10160" y="1657350"/>
                    <a:pt x="7620" y="1551940"/>
                  </a:cubicBezTo>
                  <a:cubicBezTo>
                    <a:pt x="6350" y="1511300"/>
                    <a:pt x="0" y="1470660"/>
                    <a:pt x="1270" y="1430020"/>
                  </a:cubicBezTo>
                  <a:cubicBezTo>
                    <a:pt x="2540" y="1366520"/>
                    <a:pt x="10160" y="1303020"/>
                    <a:pt x="11430" y="1239520"/>
                  </a:cubicBezTo>
                  <a:cubicBezTo>
                    <a:pt x="12700" y="1165860"/>
                    <a:pt x="5080" y="1092200"/>
                    <a:pt x="7620" y="1019810"/>
                  </a:cubicBezTo>
                  <a:cubicBezTo>
                    <a:pt x="7620" y="949960"/>
                    <a:pt x="16510" y="881380"/>
                    <a:pt x="25400" y="811530"/>
                  </a:cubicBezTo>
                  <a:cubicBezTo>
                    <a:pt x="27940" y="787400"/>
                    <a:pt x="45720" y="765810"/>
                    <a:pt x="50800" y="741680"/>
                  </a:cubicBezTo>
                  <a:cubicBezTo>
                    <a:pt x="72390" y="622300"/>
                    <a:pt x="95250" y="502920"/>
                    <a:pt x="151130" y="392430"/>
                  </a:cubicBezTo>
                  <a:cubicBezTo>
                    <a:pt x="163830" y="368300"/>
                    <a:pt x="184150" y="346710"/>
                    <a:pt x="203200" y="327660"/>
                  </a:cubicBezTo>
                  <a:cubicBezTo>
                    <a:pt x="209550" y="321310"/>
                    <a:pt x="224790" y="325120"/>
                    <a:pt x="228600" y="325120"/>
                  </a:cubicBezTo>
                  <a:cubicBezTo>
                    <a:pt x="237490" y="308610"/>
                    <a:pt x="242570" y="292100"/>
                    <a:pt x="252730" y="284480"/>
                  </a:cubicBezTo>
                  <a:cubicBezTo>
                    <a:pt x="307340" y="242570"/>
                    <a:pt x="364490" y="212090"/>
                    <a:pt x="435610" y="204470"/>
                  </a:cubicBezTo>
                  <a:cubicBezTo>
                    <a:pt x="488950" y="198120"/>
                    <a:pt x="541020" y="175260"/>
                    <a:pt x="594360" y="162560"/>
                  </a:cubicBezTo>
                  <a:cubicBezTo>
                    <a:pt x="659130" y="147320"/>
                    <a:pt x="723900" y="129540"/>
                    <a:pt x="791210" y="120650"/>
                  </a:cubicBezTo>
                  <a:cubicBezTo>
                    <a:pt x="852170" y="113030"/>
                    <a:pt x="910590" y="96520"/>
                    <a:pt x="972820" y="91440"/>
                  </a:cubicBezTo>
                  <a:cubicBezTo>
                    <a:pt x="1036320" y="86360"/>
                    <a:pt x="1099820" y="71120"/>
                    <a:pt x="1164590" y="66040"/>
                  </a:cubicBezTo>
                  <a:cubicBezTo>
                    <a:pt x="1339850" y="53340"/>
                    <a:pt x="1516380" y="44450"/>
                    <a:pt x="1691640" y="34290"/>
                  </a:cubicBezTo>
                  <a:cubicBezTo>
                    <a:pt x="1734820" y="31750"/>
                    <a:pt x="1778000" y="34290"/>
                    <a:pt x="1821180" y="35560"/>
                  </a:cubicBezTo>
                  <a:cubicBezTo>
                    <a:pt x="1842770" y="36830"/>
                    <a:pt x="1864360" y="41910"/>
                    <a:pt x="1887220" y="44450"/>
                  </a:cubicBezTo>
                  <a:cubicBezTo>
                    <a:pt x="1897380" y="45720"/>
                    <a:pt x="1907540" y="41910"/>
                    <a:pt x="1917700" y="41910"/>
                  </a:cubicBezTo>
                  <a:cubicBezTo>
                    <a:pt x="1948180" y="41910"/>
                    <a:pt x="1979930" y="41910"/>
                    <a:pt x="2010410" y="40640"/>
                  </a:cubicBezTo>
                  <a:cubicBezTo>
                    <a:pt x="2068830" y="38100"/>
                    <a:pt x="2128520" y="31750"/>
                    <a:pt x="2186940" y="31750"/>
                  </a:cubicBezTo>
                  <a:cubicBezTo>
                    <a:pt x="2244090" y="31750"/>
                    <a:pt x="2301240" y="35560"/>
                    <a:pt x="2358390" y="38100"/>
                  </a:cubicBezTo>
                  <a:lnTo>
                    <a:pt x="2404110" y="38100"/>
                  </a:lnTo>
                  <a:cubicBezTo>
                    <a:pt x="2473960" y="35560"/>
                    <a:pt x="2542540" y="35560"/>
                    <a:pt x="2612390" y="31750"/>
                  </a:cubicBezTo>
                  <a:cubicBezTo>
                    <a:pt x="2679700" y="27940"/>
                    <a:pt x="2745740" y="19050"/>
                    <a:pt x="2813050" y="15240"/>
                  </a:cubicBezTo>
                  <a:cubicBezTo>
                    <a:pt x="2844800" y="12700"/>
                    <a:pt x="2877820" y="12700"/>
                    <a:pt x="2909570" y="19050"/>
                  </a:cubicBezTo>
                  <a:cubicBezTo>
                    <a:pt x="2957830" y="27940"/>
                    <a:pt x="3003550" y="33020"/>
                    <a:pt x="3051810" y="19050"/>
                  </a:cubicBezTo>
                  <a:cubicBezTo>
                    <a:pt x="3069590" y="13970"/>
                    <a:pt x="3092450" y="22860"/>
                    <a:pt x="3112770" y="25400"/>
                  </a:cubicBezTo>
                  <a:cubicBezTo>
                    <a:pt x="3121660" y="26670"/>
                    <a:pt x="3131820" y="29210"/>
                    <a:pt x="3136900" y="25400"/>
                  </a:cubicBezTo>
                  <a:cubicBezTo>
                    <a:pt x="3171190" y="0"/>
                    <a:pt x="3202940" y="6350"/>
                    <a:pt x="3235960" y="27940"/>
                  </a:cubicBezTo>
                  <a:cubicBezTo>
                    <a:pt x="3239770" y="30480"/>
                    <a:pt x="3249930" y="24130"/>
                    <a:pt x="3257550" y="24130"/>
                  </a:cubicBezTo>
                  <a:cubicBezTo>
                    <a:pt x="3288030" y="24130"/>
                    <a:pt x="3318510" y="24130"/>
                    <a:pt x="3350260" y="25400"/>
                  </a:cubicBezTo>
                  <a:cubicBezTo>
                    <a:pt x="3373120" y="26670"/>
                    <a:pt x="3394710" y="34290"/>
                    <a:pt x="3417570" y="36830"/>
                  </a:cubicBezTo>
                  <a:cubicBezTo>
                    <a:pt x="3467100" y="43180"/>
                    <a:pt x="3517900" y="53340"/>
                    <a:pt x="3568700" y="53340"/>
                  </a:cubicBezTo>
                  <a:cubicBezTo>
                    <a:pt x="3663950" y="54610"/>
                    <a:pt x="3759200" y="58420"/>
                    <a:pt x="3853180" y="78740"/>
                  </a:cubicBezTo>
                  <a:cubicBezTo>
                    <a:pt x="3940810" y="97790"/>
                    <a:pt x="4030980" y="97790"/>
                    <a:pt x="4119880" y="113030"/>
                  </a:cubicBezTo>
                  <a:cubicBezTo>
                    <a:pt x="4173220" y="121920"/>
                    <a:pt x="4227830" y="138430"/>
                    <a:pt x="4273550" y="165100"/>
                  </a:cubicBezTo>
                  <a:cubicBezTo>
                    <a:pt x="4323080" y="193040"/>
                    <a:pt x="4361180" y="238760"/>
                    <a:pt x="4405630" y="276860"/>
                  </a:cubicBezTo>
                  <a:cubicBezTo>
                    <a:pt x="4422140" y="290830"/>
                    <a:pt x="4446270" y="300990"/>
                    <a:pt x="4457700" y="318770"/>
                  </a:cubicBezTo>
                  <a:cubicBezTo>
                    <a:pt x="4490720" y="367030"/>
                    <a:pt x="4519930" y="417830"/>
                    <a:pt x="4549140" y="468630"/>
                  </a:cubicBezTo>
                  <a:cubicBezTo>
                    <a:pt x="4570730" y="505460"/>
                    <a:pt x="4592320" y="543560"/>
                    <a:pt x="4608830" y="581660"/>
                  </a:cubicBezTo>
                  <a:cubicBezTo>
                    <a:pt x="4626610" y="626110"/>
                    <a:pt x="4640580" y="671830"/>
                    <a:pt x="4654550" y="718820"/>
                  </a:cubicBezTo>
                  <a:cubicBezTo>
                    <a:pt x="4676140" y="792480"/>
                    <a:pt x="4701540" y="866140"/>
                    <a:pt x="4715510" y="942340"/>
                  </a:cubicBezTo>
                  <a:cubicBezTo>
                    <a:pt x="4735830" y="1049020"/>
                    <a:pt x="4745990" y="1158240"/>
                    <a:pt x="4761230" y="1266190"/>
                  </a:cubicBezTo>
                  <a:cubicBezTo>
                    <a:pt x="4766310" y="1301750"/>
                    <a:pt x="4772660" y="1337310"/>
                    <a:pt x="4775200" y="1372870"/>
                  </a:cubicBezTo>
                  <a:cubicBezTo>
                    <a:pt x="4782820" y="1474470"/>
                    <a:pt x="4787900" y="1574800"/>
                    <a:pt x="4794250" y="1676400"/>
                  </a:cubicBezTo>
                  <a:cubicBezTo>
                    <a:pt x="4803140" y="1802130"/>
                    <a:pt x="4815840" y="1926590"/>
                    <a:pt x="4822190" y="2052320"/>
                  </a:cubicBezTo>
                  <a:cubicBezTo>
                    <a:pt x="4828540" y="2172970"/>
                    <a:pt x="4833620" y="2294890"/>
                    <a:pt x="4831080" y="2416810"/>
                  </a:cubicBezTo>
                  <a:cubicBezTo>
                    <a:pt x="4827270" y="2620010"/>
                    <a:pt x="4817110" y="2821940"/>
                    <a:pt x="4806950" y="3025140"/>
                  </a:cubicBezTo>
                  <a:cubicBezTo>
                    <a:pt x="4800600" y="3150870"/>
                    <a:pt x="4791710" y="3275330"/>
                    <a:pt x="4779010" y="3399790"/>
                  </a:cubicBezTo>
                  <a:cubicBezTo>
                    <a:pt x="4766310" y="3524250"/>
                    <a:pt x="4747260" y="3647440"/>
                    <a:pt x="4733290" y="3771900"/>
                  </a:cubicBezTo>
                  <a:cubicBezTo>
                    <a:pt x="4723130" y="3858260"/>
                    <a:pt x="4720590" y="3944620"/>
                    <a:pt x="4709160" y="4029710"/>
                  </a:cubicBezTo>
                  <a:cubicBezTo>
                    <a:pt x="4699000" y="4107180"/>
                    <a:pt x="4660900" y="4175760"/>
                    <a:pt x="4610100" y="4232910"/>
                  </a:cubicBezTo>
                  <a:cubicBezTo>
                    <a:pt x="4568190" y="4281170"/>
                    <a:pt x="4535170" y="4335780"/>
                    <a:pt x="4491990" y="4382770"/>
                  </a:cubicBezTo>
                  <a:cubicBezTo>
                    <a:pt x="4453890" y="4424680"/>
                    <a:pt x="4411980" y="4466590"/>
                    <a:pt x="4345940" y="4467860"/>
                  </a:cubicBezTo>
                  <a:cubicBezTo>
                    <a:pt x="4330700" y="4467860"/>
                    <a:pt x="4316730" y="4483100"/>
                    <a:pt x="4301490" y="4490720"/>
                  </a:cubicBezTo>
                  <a:cubicBezTo>
                    <a:pt x="4236720" y="4518660"/>
                    <a:pt x="4169410" y="4542790"/>
                    <a:pt x="4105910" y="4573270"/>
                  </a:cubicBezTo>
                  <a:cubicBezTo>
                    <a:pt x="3989070" y="4629150"/>
                    <a:pt x="3863340" y="4638040"/>
                    <a:pt x="3737610" y="4643120"/>
                  </a:cubicBezTo>
                  <a:cubicBezTo>
                    <a:pt x="3689350" y="4645660"/>
                    <a:pt x="3639820" y="4641850"/>
                    <a:pt x="3591560" y="4645660"/>
                  </a:cubicBezTo>
                  <a:cubicBezTo>
                    <a:pt x="3567430" y="4646930"/>
                    <a:pt x="3544570" y="4658360"/>
                    <a:pt x="3521710" y="4663440"/>
                  </a:cubicBezTo>
                  <a:cubicBezTo>
                    <a:pt x="3511550" y="4665980"/>
                    <a:pt x="3501390" y="4664710"/>
                    <a:pt x="3489960" y="4665980"/>
                  </a:cubicBezTo>
                  <a:cubicBezTo>
                    <a:pt x="3474720" y="4667250"/>
                    <a:pt x="3459480" y="4671060"/>
                    <a:pt x="3444240" y="4669790"/>
                  </a:cubicBezTo>
                  <a:cubicBezTo>
                    <a:pt x="3429000" y="4667250"/>
                    <a:pt x="3418840" y="4662170"/>
                    <a:pt x="3416300" y="4662170"/>
                  </a:cubicBezTo>
                  <a:close/>
                </a:path>
              </a:pathLst>
            </a:custGeom>
            <a:blipFill>
              <a:blip r:embed="rId2"/>
              <a:stretch>
                <a:fillRect l="-18473" r="-28069"/>
              </a:stretch>
            </a:blipFill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4" name="TextBox 4"/>
          <p:cNvSpPr txBox="1"/>
          <p:nvPr/>
        </p:nvSpPr>
        <p:spPr>
          <a:xfrm>
            <a:off x="3908389" y="4643446"/>
            <a:ext cx="10471223" cy="12420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449"/>
              </a:lnSpc>
              <a:spcBef>
                <a:spcPct val="0"/>
              </a:spcBef>
            </a:pPr>
            <a:r>
              <a:rPr lang="en-US" sz="10499" dirty="0">
                <a:solidFill>
                  <a:srgbClr val="262262"/>
                </a:solidFill>
                <a:latin typeface="Comic Sans MS" panose="030F0902030302020204" pitchFamily="66" charset="0"/>
                <a:ea typeface="Apple Juice"/>
                <a:cs typeface="Apple Juice"/>
                <a:sym typeface="Apple Juice"/>
              </a:rPr>
              <a:t>MERCI</a:t>
            </a:r>
          </a:p>
        </p:txBody>
      </p:sp>
      <p:sp>
        <p:nvSpPr>
          <p:cNvPr id="5" name="Freeform 5"/>
          <p:cNvSpPr/>
          <p:nvPr/>
        </p:nvSpPr>
        <p:spPr>
          <a:xfrm>
            <a:off x="11111358" y="8120379"/>
            <a:ext cx="8276237" cy="8565317"/>
          </a:xfrm>
          <a:custGeom>
            <a:avLst/>
            <a:gdLst/>
            <a:ahLst/>
            <a:cxnLst/>
            <a:rect l="l" t="t" r="r" b="b"/>
            <a:pathLst>
              <a:path w="8276237" h="8565317">
                <a:moveTo>
                  <a:pt x="0" y="0"/>
                </a:moveTo>
                <a:lnTo>
                  <a:pt x="8276237" y="0"/>
                </a:lnTo>
                <a:lnTo>
                  <a:pt x="8276237" y="8565317"/>
                </a:lnTo>
                <a:lnTo>
                  <a:pt x="0" y="856531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6" name="Freeform 6"/>
          <p:cNvSpPr/>
          <p:nvPr/>
        </p:nvSpPr>
        <p:spPr>
          <a:xfrm>
            <a:off x="-4302343" y="-3421817"/>
            <a:ext cx="8276237" cy="8565317"/>
          </a:xfrm>
          <a:custGeom>
            <a:avLst/>
            <a:gdLst/>
            <a:ahLst/>
            <a:cxnLst/>
            <a:rect l="l" t="t" r="r" b="b"/>
            <a:pathLst>
              <a:path w="8276237" h="8565317">
                <a:moveTo>
                  <a:pt x="0" y="0"/>
                </a:moveTo>
                <a:lnTo>
                  <a:pt x="8276238" y="0"/>
                </a:lnTo>
                <a:lnTo>
                  <a:pt x="8276238" y="8565317"/>
                </a:lnTo>
                <a:lnTo>
                  <a:pt x="0" y="856531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7" name="Freeform 7"/>
          <p:cNvSpPr/>
          <p:nvPr/>
        </p:nvSpPr>
        <p:spPr>
          <a:xfrm rot="316617">
            <a:off x="13442385" y="4336803"/>
            <a:ext cx="5415491" cy="6283797"/>
          </a:xfrm>
          <a:custGeom>
            <a:avLst/>
            <a:gdLst/>
            <a:ahLst/>
            <a:cxnLst/>
            <a:rect l="l" t="t" r="r" b="b"/>
            <a:pathLst>
              <a:path w="5415491" h="6283797">
                <a:moveTo>
                  <a:pt x="0" y="0"/>
                </a:moveTo>
                <a:lnTo>
                  <a:pt x="5415491" y="0"/>
                </a:lnTo>
                <a:lnTo>
                  <a:pt x="5415491" y="6283797"/>
                </a:lnTo>
                <a:lnTo>
                  <a:pt x="0" y="628379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8" name="Freeform 8"/>
          <p:cNvSpPr/>
          <p:nvPr/>
        </p:nvSpPr>
        <p:spPr>
          <a:xfrm rot="-571530">
            <a:off x="2604256" y="13238"/>
            <a:ext cx="4736635" cy="5220740"/>
          </a:xfrm>
          <a:custGeom>
            <a:avLst/>
            <a:gdLst/>
            <a:ahLst/>
            <a:cxnLst/>
            <a:rect l="l" t="t" r="r" b="b"/>
            <a:pathLst>
              <a:path w="4736635" h="5220740">
                <a:moveTo>
                  <a:pt x="0" y="0"/>
                </a:moveTo>
                <a:lnTo>
                  <a:pt x="4736635" y="0"/>
                </a:lnTo>
                <a:lnTo>
                  <a:pt x="4736635" y="5220740"/>
                </a:lnTo>
                <a:lnTo>
                  <a:pt x="0" y="522074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9" name="Freeform 9"/>
          <p:cNvSpPr/>
          <p:nvPr/>
        </p:nvSpPr>
        <p:spPr>
          <a:xfrm>
            <a:off x="2934458" y="7250558"/>
            <a:ext cx="2770679" cy="2725341"/>
          </a:xfrm>
          <a:custGeom>
            <a:avLst/>
            <a:gdLst/>
            <a:ahLst/>
            <a:cxnLst/>
            <a:rect l="l" t="t" r="r" b="b"/>
            <a:pathLst>
              <a:path w="2770679" h="2725341">
                <a:moveTo>
                  <a:pt x="0" y="0"/>
                </a:moveTo>
                <a:lnTo>
                  <a:pt x="2770679" y="0"/>
                </a:lnTo>
                <a:lnTo>
                  <a:pt x="2770679" y="2725341"/>
                </a:lnTo>
                <a:lnTo>
                  <a:pt x="0" y="2725341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0" name="Freeform 10"/>
          <p:cNvSpPr/>
          <p:nvPr/>
        </p:nvSpPr>
        <p:spPr>
          <a:xfrm rot="-3728932">
            <a:off x="12082894" y="-4022913"/>
            <a:ext cx="5514671" cy="9172010"/>
          </a:xfrm>
          <a:custGeom>
            <a:avLst/>
            <a:gdLst/>
            <a:ahLst/>
            <a:cxnLst/>
            <a:rect l="l" t="t" r="r" b="b"/>
            <a:pathLst>
              <a:path w="5514671" h="9172010">
                <a:moveTo>
                  <a:pt x="0" y="0"/>
                </a:moveTo>
                <a:lnTo>
                  <a:pt x="5514670" y="0"/>
                </a:lnTo>
                <a:lnTo>
                  <a:pt x="5514670" y="9172009"/>
                </a:lnTo>
                <a:lnTo>
                  <a:pt x="0" y="9172009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1" name="TextBox 11"/>
          <p:cNvSpPr txBox="1"/>
          <p:nvPr/>
        </p:nvSpPr>
        <p:spPr>
          <a:xfrm>
            <a:off x="7239000" y="6380317"/>
            <a:ext cx="3810000" cy="8666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533"/>
              </a:lnSpc>
            </a:pPr>
            <a:r>
              <a:rPr lang="en-US" sz="2523" spc="242" dirty="0">
                <a:solidFill>
                  <a:srgbClr val="262262"/>
                </a:solidFill>
                <a:latin typeface="Comic Sans MS" panose="030F0902030302020204" pitchFamily="66" charset="0"/>
                <a:ea typeface="Apple Juice"/>
                <a:cs typeface="Apple Juice"/>
                <a:sym typeface="Apple Juice"/>
              </a:rPr>
              <a:t>CEFIS ASBL</a:t>
            </a:r>
          </a:p>
          <a:p>
            <a:pPr algn="ctr">
              <a:lnSpc>
                <a:spcPts val="3533"/>
              </a:lnSpc>
              <a:spcBef>
                <a:spcPct val="0"/>
              </a:spcBef>
            </a:pPr>
            <a:r>
              <a:rPr lang="en-US" sz="2523" spc="242" dirty="0">
                <a:solidFill>
                  <a:srgbClr val="004AAD"/>
                </a:solidFill>
                <a:latin typeface="Comic Sans MS" panose="030F0902030302020204" pitchFamily="66" charset="0"/>
                <a:ea typeface="Apple Juice"/>
                <a:cs typeface="Apple Juice"/>
                <a:sym typeface="Apple Juice"/>
              </a:rPr>
              <a:t>CEFIS@CEFIS.LU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19BDAE-0487-9618-BE6E-8BEB990FF1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>
            <a:extLst>
              <a:ext uri="{FF2B5EF4-FFF2-40B4-BE49-F238E27FC236}">
                <a16:creationId xmlns:a16="http://schemas.microsoft.com/office/drawing/2014/main" id="{8891FC24-E28A-3E41-DB3A-71F09F078C85}"/>
              </a:ext>
            </a:extLst>
          </p:cNvPr>
          <p:cNvSpPr/>
          <p:nvPr/>
        </p:nvSpPr>
        <p:spPr>
          <a:xfrm>
            <a:off x="-3628340" y="7880694"/>
            <a:ext cx="6451446" cy="2596707"/>
          </a:xfrm>
          <a:custGeom>
            <a:avLst/>
            <a:gdLst/>
            <a:ahLst/>
            <a:cxnLst/>
            <a:rect l="l" t="t" r="r" b="b"/>
            <a:pathLst>
              <a:path w="6451446" h="2596707">
                <a:moveTo>
                  <a:pt x="0" y="0"/>
                </a:moveTo>
                <a:lnTo>
                  <a:pt x="6451446" y="0"/>
                </a:lnTo>
                <a:lnTo>
                  <a:pt x="6451446" y="2596708"/>
                </a:lnTo>
                <a:lnTo>
                  <a:pt x="0" y="259670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1537354A-404F-0AF4-10F5-1A3D3E262346}"/>
              </a:ext>
            </a:extLst>
          </p:cNvPr>
          <p:cNvSpPr/>
          <p:nvPr/>
        </p:nvSpPr>
        <p:spPr>
          <a:xfrm>
            <a:off x="-180133" y="124601"/>
            <a:ext cx="18468133" cy="9003215"/>
          </a:xfrm>
          <a:custGeom>
            <a:avLst/>
            <a:gdLst/>
            <a:ahLst/>
            <a:cxnLst/>
            <a:rect l="l" t="t" r="r" b="b"/>
            <a:pathLst>
              <a:path w="18468133" h="9003215">
                <a:moveTo>
                  <a:pt x="0" y="0"/>
                </a:moveTo>
                <a:lnTo>
                  <a:pt x="18468133" y="0"/>
                </a:lnTo>
                <a:lnTo>
                  <a:pt x="18468133" y="9003215"/>
                </a:lnTo>
                <a:lnTo>
                  <a:pt x="0" y="900321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51262AEE-0C7E-C104-2385-FEEE6A1A2FAC}"/>
              </a:ext>
            </a:extLst>
          </p:cNvPr>
          <p:cNvSpPr/>
          <p:nvPr/>
        </p:nvSpPr>
        <p:spPr>
          <a:xfrm>
            <a:off x="15108932" y="-1224984"/>
            <a:ext cx="3626168" cy="4114800"/>
          </a:xfrm>
          <a:custGeom>
            <a:avLst/>
            <a:gdLst/>
            <a:ahLst/>
            <a:cxnLst/>
            <a:rect l="l" t="t" r="r" b="b"/>
            <a:pathLst>
              <a:path w="3626168" h="4114800">
                <a:moveTo>
                  <a:pt x="0" y="0"/>
                </a:moveTo>
                <a:lnTo>
                  <a:pt x="3626168" y="0"/>
                </a:lnTo>
                <a:lnTo>
                  <a:pt x="362616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graphicFrame>
        <p:nvGraphicFramePr>
          <p:cNvPr id="9" name="Graphique 8">
            <a:extLst>
              <a:ext uri="{FF2B5EF4-FFF2-40B4-BE49-F238E27FC236}">
                <a16:creationId xmlns:a16="http://schemas.microsoft.com/office/drawing/2014/main" id="{5EBEB7A2-7BCC-06BB-1A9B-609CAE97F4F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87490424"/>
              </p:ext>
            </p:extLst>
          </p:nvPr>
        </p:nvGraphicFramePr>
        <p:xfrm>
          <a:off x="2842195" y="1638300"/>
          <a:ext cx="13007405" cy="75672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10" name="ZoneTexte 9">
            <a:extLst>
              <a:ext uri="{FF2B5EF4-FFF2-40B4-BE49-F238E27FC236}">
                <a16:creationId xmlns:a16="http://schemas.microsoft.com/office/drawing/2014/main" id="{336D855C-EE58-DBF9-3910-77D61D210D26}"/>
              </a:ext>
            </a:extLst>
          </p:cNvPr>
          <p:cNvSpPr txBox="1"/>
          <p:nvPr/>
        </p:nvSpPr>
        <p:spPr>
          <a:xfrm>
            <a:off x="3048000" y="374526"/>
            <a:ext cx="115824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999" dirty="0" err="1">
                <a:solidFill>
                  <a:srgbClr val="262262"/>
                </a:solidFill>
                <a:latin typeface="Comic Sans MS" panose="030F0902030302020204" pitchFamily="66" charset="0"/>
                <a:ea typeface="Canva Sans"/>
                <a:cs typeface="Canva Sans"/>
                <a:sym typeface="Canva Sans"/>
              </a:rPr>
              <a:t>É</a:t>
            </a:r>
            <a:r>
              <a:rPr lang="fr-FR" sz="5000" b="1" dirty="0" err="1">
                <a:solidFill>
                  <a:srgbClr val="262162"/>
                </a:solidFill>
                <a:latin typeface="Comic Sans MS" panose="030F0902030302020204" pitchFamily="66" charset="0"/>
              </a:rPr>
              <a:t>volution</a:t>
            </a:r>
            <a:r>
              <a:rPr lang="fr-FR" sz="5000" b="1" dirty="0">
                <a:solidFill>
                  <a:srgbClr val="262162"/>
                </a:solidFill>
                <a:latin typeface="Comic Sans MS" panose="030F0902030302020204" pitchFamily="66" charset="0"/>
              </a:rPr>
              <a:t> du taux d’inscription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318E1C64-4C49-F186-2B10-09A6C5E64986}"/>
              </a:ext>
            </a:extLst>
          </p:cNvPr>
          <p:cNvSpPr txBox="1"/>
          <p:nvPr/>
        </p:nvSpPr>
        <p:spPr>
          <a:xfrm>
            <a:off x="4495800" y="9244256"/>
            <a:ext cx="914400" cy="381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Comic Sans MS" panose="030F0902030302020204" pitchFamily="66" charset="0"/>
              </a:rPr>
              <a:t>13.835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E81D5438-07B2-A46D-CD12-9CA2D40FA4BE}"/>
              </a:ext>
            </a:extLst>
          </p:cNvPr>
          <p:cNvSpPr txBox="1"/>
          <p:nvPr/>
        </p:nvSpPr>
        <p:spPr>
          <a:xfrm>
            <a:off x="6858000" y="9205514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Comic Sans MS" panose="030F0902030302020204" pitchFamily="66" charset="0"/>
              </a:rPr>
              <a:t>23.957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DF1DEA1A-2F50-125B-4965-A1948F0D7855}"/>
              </a:ext>
            </a:extLst>
          </p:cNvPr>
          <p:cNvSpPr txBox="1"/>
          <p:nvPr/>
        </p:nvSpPr>
        <p:spPr>
          <a:xfrm>
            <a:off x="9303352" y="9256404"/>
            <a:ext cx="1136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Comic Sans MS" panose="030F0902030302020204" pitchFamily="66" charset="0"/>
              </a:rPr>
              <a:t>30.937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9D5053FE-57A4-470D-81F6-22217BEC7815}"/>
              </a:ext>
            </a:extLst>
          </p:cNvPr>
          <p:cNvSpPr txBox="1"/>
          <p:nvPr/>
        </p:nvSpPr>
        <p:spPr>
          <a:xfrm>
            <a:off x="11665552" y="9244256"/>
            <a:ext cx="1136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Comic Sans MS" panose="030F0902030302020204" pitchFamily="66" charset="0"/>
              </a:rPr>
              <a:t>34.638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CEA47BA0-AA38-5266-AF57-CA00EEE2CC4F}"/>
              </a:ext>
            </a:extLst>
          </p:cNvPr>
          <p:cNvSpPr txBox="1"/>
          <p:nvPr/>
        </p:nvSpPr>
        <p:spPr>
          <a:xfrm>
            <a:off x="14020800" y="9244780"/>
            <a:ext cx="1247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Comic Sans MS" panose="030F0902030302020204" pitchFamily="66" charset="0"/>
              </a:rPr>
              <a:t>50.084</a:t>
            </a:r>
          </a:p>
        </p:txBody>
      </p:sp>
    </p:spTree>
    <p:extLst>
      <p:ext uri="{BB962C8B-B14F-4D97-AF65-F5344CB8AC3E}">
        <p14:creationId xmlns:p14="http://schemas.microsoft.com/office/powerpoint/2010/main" val="27265245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6A9759-E1E3-38C8-52C7-622DE7B7E4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D4BE66A7-8A41-5A3E-1A41-E73BEA5D9920}"/>
              </a:ext>
            </a:extLst>
          </p:cNvPr>
          <p:cNvSpPr/>
          <p:nvPr/>
        </p:nvSpPr>
        <p:spPr>
          <a:xfrm>
            <a:off x="15371248" y="-1634942"/>
            <a:ext cx="6451446" cy="2596707"/>
          </a:xfrm>
          <a:custGeom>
            <a:avLst/>
            <a:gdLst/>
            <a:ahLst/>
            <a:cxnLst/>
            <a:rect l="l" t="t" r="r" b="b"/>
            <a:pathLst>
              <a:path w="6451446" h="2596707">
                <a:moveTo>
                  <a:pt x="0" y="0"/>
                </a:moveTo>
                <a:lnTo>
                  <a:pt x="6451447" y="0"/>
                </a:lnTo>
                <a:lnTo>
                  <a:pt x="6451447" y="2596707"/>
                </a:lnTo>
                <a:lnTo>
                  <a:pt x="0" y="259670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 dirty="0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C4A5ED75-7184-4FB8-5D4F-AC9F7C387E92}"/>
              </a:ext>
            </a:extLst>
          </p:cNvPr>
          <p:cNvSpPr/>
          <p:nvPr/>
        </p:nvSpPr>
        <p:spPr>
          <a:xfrm>
            <a:off x="-8074023" y="7505700"/>
            <a:ext cx="10528877" cy="10896639"/>
          </a:xfrm>
          <a:custGeom>
            <a:avLst/>
            <a:gdLst/>
            <a:ahLst/>
            <a:cxnLst/>
            <a:rect l="l" t="t" r="r" b="b"/>
            <a:pathLst>
              <a:path w="10528877" h="10896639">
                <a:moveTo>
                  <a:pt x="0" y="0"/>
                </a:moveTo>
                <a:lnTo>
                  <a:pt x="10528877" y="0"/>
                </a:lnTo>
                <a:lnTo>
                  <a:pt x="10528877" y="10896638"/>
                </a:lnTo>
                <a:lnTo>
                  <a:pt x="0" y="1089663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401FBC58-6208-DDA5-31A6-B61CDA841E70}"/>
              </a:ext>
            </a:extLst>
          </p:cNvPr>
          <p:cNvSpPr/>
          <p:nvPr/>
        </p:nvSpPr>
        <p:spPr>
          <a:xfrm rot="-655221" flipV="1">
            <a:off x="14015328" y="9329398"/>
            <a:ext cx="3736408" cy="609197"/>
          </a:xfrm>
          <a:custGeom>
            <a:avLst/>
            <a:gdLst/>
            <a:ahLst/>
            <a:cxnLst/>
            <a:rect l="l" t="t" r="r" b="b"/>
            <a:pathLst>
              <a:path w="3736408" h="609197">
                <a:moveTo>
                  <a:pt x="0" y="609197"/>
                </a:moveTo>
                <a:lnTo>
                  <a:pt x="3736408" y="609197"/>
                </a:lnTo>
                <a:lnTo>
                  <a:pt x="3736408" y="0"/>
                </a:lnTo>
                <a:lnTo>
                  <a:pt x="0" y="0"/>
                </a:lnTo>
                <a:lnTo>
                  <a:pt x="0" y="609197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648153FB-614D-BF49-A278-A1CEDABEDCC2}"/>
              </a:ext>
            </a:extLst>
          </p:cNvPr>
          <p:cNvSpPr/>
          <p:nvPr/>
        </p:nvSpPr>
        <p:spPr>
          <a:xfrm rot="-3728932">
            <a:off x="304088" y="4071105"/>
            <a:ext cx="5514671" cy="9172010"/>
          </a:xfrm>
          <a:custGeom>
            <a:avLst/>
            <a:gdLst/>
            <a:ahLst/>
            <a:cxnLst/>
            <a:rect l="l" t="t" r="r" b="b"/>
            <a:pathLst>
              <a:path w="5514671" h="9172010">
                <a:moveTo>
                  <a:pt x="0" y="0"/>
                </a:moveTo>
                <a:lnTo>
                  <a:pt x="5514671" y="0"/>
                </a:lnTo>
                <a:lnTo>
                  <a:pt x="5514671" y="9172010"/>
                </a:lnTo>
                <a:lnTo>
                  <a:pt x="0" y="917201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0" name="TextBox 10">
            <a:extLst>
              <a:ext uri="{FF2B5EF4-FFF2-40B4-BE49-F238E27FC236}">
                <a16:creationId xmlns:a16="http://schemas.microsoft.com/office/drawing/2014/main" id="{13C1F6F3-2DFD-1C56-5119-C90421286050}"/>
              </a:ext>
            </a:extLst>
          </p:cNvPr>
          <p:cNvSpPr txBox="1"/>
          <p:nvPr/>
        </p:nvSpPr>
        <p:spPr>
          <a:xfrm>
            <a:off x="1247239" y="967209"/>
            <a:ext cx="6553200" cy="7443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399"/>
              </a:lnSpc>
            </a:pPr>
            <a:r>
              <a:rPr lang="en-US" sz="4000" b="1" spc="614" dirty="0">
                <a:solidFill>
                  <a:srgbClr val="262162"/>
                </a:solidFill>
                <a:latin typeface="Comic Sans MS" panose="030F0902030302020204" pitchFamily="66" charset="0"/>
                <a:ea typeface="Apple Juice"/>
                <a:cs typeface="Apple Juice"/>
                <a:sym typeface="Apple Juice"/>
              </a:rPr>
              <a:t>Population </a:t>
            </a:r>
            <a:r>
              <a:rPr lang="en-US" sz="4000" b="1" spc="614" dirty="0" err="1">
                <a:solidFill>
                  <a:srgbClr val="262162"/>
                </a:solidFill>
                <a:latin typeface="Comic Sans MS" panose="030F0902030302020204" pitchFamily="66" charset="0"/>
                <a:ea typeface="Apple Juice"/>
                <a:cs typeface="Apple Juice"/>
                <a:sym typeface="Apple Juice"/>
              </a:rPr>
              <a:t>totale</a:t>
            </a:r>
            <a:endParaRPr lang="en-US" sz="4000" b="1" spc="614" dirty="0">
              <a:solidFill>
                <a:srgbClr val="262162"/>
              </a:solidFill>
              <a:latin typeface="Comic Sans MS" panose="030F0902030302020204" pitchFamily="66" charset="0"/>
              <a:ea typeface="Apple Juice"/>
              <a:cs typeface="Apple Juice"/>
              <a:sym typeface="Apple Juice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08D70FC-F084-B7DE-50FB-BD82411DA2DA}"/>
              </a:ext>
            </a:extLst>
          </p:cNvPr>
          <p:cNvSpPr txBox="1"/>
          <p:nvPr/>
        </p:nvSpPr>
        <p:spPr>
          <a:xfrm>
            <a:off x="9495267" y="967209"/>
            <a:ext cx="8280344" cy="7443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399"/>
              </a:lnSpc>
            </a:pPr>
            <a:r>
              <a:rPr lang="en-US" sz="4000" b="1" spc="614" dirty="0">
                <a:solidFill>
                  <a:srgbClr val="262162"/>
                </a:solidFill>
                <a:latin typeface="Comic Sans MS" panose="030F0902030302020204" pitchFamily="66" charset="0"/>
                <a:ea typeface="Apple Juice"/>
                <a:cs typeface="Apple Juice"/>
                <a:sym typeface="Apple Juice"/>
              </a:rPr>
              <a:t>Population </a:t>
            </a:r>
            <a:r>
              <a:rPr lang="en-US" sz="4000" b="1" spc="614" dirty="0" err="1">
                <a:solidFill>
                  <a:srgbClr val="262162"/>
                </a:solidFill>
                <a:latin typeface="Comic Sans MS" panose="030F0902030302020204" pitchFamily="66" charset="0"/>
                <a:ea typeface="Apple Juice"/>
                <a:cs typeface="Apple Juice"/>
                <a:sym typeface="Apple Juice"/>
              </a:rPr>
              <a:t>électorale</a:t>
            </a:r>
            <a:endParaRPr lang="en-US" sz="4000" b="1" spc="614" dirty="0">
              <a:solidFill>
                <a:srgbClr val="262162"/>
              </a:solidFill>
              <a:latin typeface="Comic Sans MS" panose="030F0902030302020204" pitchFamily="66" charset="0"/>
              <a:ea typeface="Apple Juice"/>
              <a:cs typeface="Apple Juice"/>
              <a:sym typeface="Apple Juice"/>
            </a:endParaRPr>
          </a:p>
        </p:txBody>
      </p:sp>
      <p:graphicFrame>
        <p:nvGraphicFramePr>
          <p:cNvPr id="4" name="Graphique 3">
            <a:extLst>
              <a:ext uri="{FF2B5EF4-FFF2-40B4-BE49-F238E27FC236}">
                <a16:creationId xmlns:a16="http://schemas.microsoft.com/office/drawing/2014/main" id="{FBF0CCBC-D4D9-91FD-727D-D9EAE7D1637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88446455"/>
              </p:ext>
            </p:extLst>
          </p:nvPr>
        </p:nvGraphicFramePr>
        <p:xfrm>
          <a:off x="-452148" y="2561579"/>
          <a:ext cx="10335783" cy="62368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6" name="Graphique 5">
            <a:extLst>
              <a:ext uri="{FF2B5EF4-FFF2-40B4-BE49-F238E27FC236}">
                <a16:creationId xmlns:a16="http://schemas.microsoft.com/office/drawing/2014/main" id="{E1B78569-B006-0BE0-39EC-86FC870550E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55388596"/>
              </p:ext>
            </p:extLst>
          </p:nvPr>
        </p:nvGraphicFramePr>
        <p:xfrm>
          <a:off x="8615764" y="2561578"/>
          <a:ext cx="10039350" cy="62368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</p:spTree>
    <p:extLst>
      <p:ext uri="{BB962C8B-B14F-4D97-AF65-F5344CB8AC3E}">
        <p14:creationId xmlns:p14="http://schemas.microsoft.com/office/powerpoint/2010/main" val="36335673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0FD649-FD2F-390C-CDF1-96FA36D3DD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C8B786B4-607A-3524-36AA-AA2E31E35828}"/>
              </a:ext>
            </a:extLst>
          </p:cNvPr>
          <p:cNvSpPr/>
          <p:nvPr/>
        </p:nvSpPr>
        <p:spPr>
          <a:xfrm>
            <a:off x="15468600" y="-857794"/>
            <a:ext cx="6451446" cy="2596707"/>
          </a:xfrm>
          <a:custGeom>
            <a:avLst/>
            <a:gdLst/>
            <a:ahLst/>
            <a:cxnLst/>
            <a:rect l="l" t="t" r="r" b="b"/>
            <a:pathLst>
              <a:path w="6451446" h="2596707">
                <a:moveTo>
                  <a:pt x="0" y="0"/>
                </a:moveTo>
                <a:lnTo>
                  <a:pt x="6451447" y="0"/>
                </a:lnTo>
                <a:lnTo>
                  <a:pt x="6451447" y="2596707"/>
                </a:lnTo>
                <a:lnTo>
                  <a:pt x="0" y="259670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98575A8A-81B7-F633-B36C-DDAA20DE9029}"/>
              </a:ext>
            </a:extLst>
          </p:cNvPr>
          <p:cNvSpPr/>
          <p:nvPr/>
        </p:nvSpPr>
        <p:spPr>
          <a:xfrm>
            <a:off x="-7369287" y="6818962"/>
            <a:ext cx="10528877" cy="10896639"/>
          </a:xfrm>
          <a:custGeom>
            <a:avLst/>
            <a:gdLst/>
            <a:ahLst/>
            <a:cxnLst/>
            <a:rect l="l" t="t" r="r" b="b"/>
            <a:pathLst>
              <a:path w="10528877" h="10896639">
                <a:moveTo>
                  <a:pt x="0" y="0"/>
                </a:moveTo>
                <a:lnTo>
                  <a:pt x="10528877" y="0"/>
                </a:lnTo>
                <a:lnTo>
                  <a:pt x="10528877" y="10896638"/>
                </a:lnTo>
                <a:lnTo>
                  <a:pt x="0" y="1089663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8A31B934-DC20-3963-2ADF-A54C472381A9}"/>
              </a:ext>
            </a:extLst>
          </p:cNvPr>
          <p:cNvSpPr/>
          <p:nvPr/>
        </p:nvSpPr>
        <p:spPr>
          <a:xfrm rot="-574179">
            <a:off x="2338332" y="489131"/>
            <a:ext cx="13153541" cy="10539275"/>
          </a:xfrm>
          <a:custGeom>
            <a:avLst/>
            <a:gdLst/>
            <a:ahLst/>
            <a:cxnLst/>
            <a:rect l="l" t="t" r="r" b="b"/>
            <a:pathLst>
              <a:path w="13153541" h="10539275">
                <a:moveTo>
                  <a:pt x="0" y="0"/>
                </a:moveTo>
                <a:lnTo>
                  <a:pt x="13153542" y="0"/>
                </a:lnTo>
                <a:lnTo>
                  <a:pt x="13153542" y="10539275"/>
                </a:lnTo>
                <a:lnTo>
                  <a:pt x="0" y="1053927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A6BC107D-2385-5964-0556-D00320BDEEF8}"/>
              </a:ext>
            </a:extLst>
          </p:cNvPr>
          <p:cNvSpPr/>
          <p:nvPr/>
        </p:nvSpPr>
        <p:spPr>
          <a:xfrm rot="-655221" flipV="1">
            <a:off x="12785022" y="1032007"/>
            <a:ext cx="3736408" cy="609197"/>
          </a:xfrm>
          <a:custGeom>
            <a:avLst/>
            <a:gdLst/>
            <a:ahLst/>
            <a:cxnLst/>
            <a:rect l="l" t="t" r="r" b="b"/>
            <a:pathLst>
              <a:path w="3736408" h="609197">
                <a:moveTo>
                  <a:pt x="0" y="609197"/>
                </a:moveTo>
                <a:lnTo>
                  <a:pt x="3736408" y="609197"/>
                </a:lnTo>
                <a:lnTo>
                  <a:pt x="3736408" y="0"/>
                </a:lnTo>
                <a:lnTo>
                  <a:pt x="0" y="0"/>
                </a:lnTo>
                <a:lnTo>
                  <a:pt x="0" y="609197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41A2B61B-18B2-31C7-0B63-AF5F1E4758AF}"/>
              </a:ext>
            </a:extLst>
          </p:cNvPr>
          <p:cNvSpPr/>
          <p:nvPr/>
        </p:nvSpPr>
        <p:spPr>
          <a:xfrm rot="-3728932">
            <a:off x="814825" y="3026977"/>
            <a:ext cx="5514671" cy="9172010"/>
          </a:xfrm>
          <a:custGeom>
            <a:avLst/>
            <a:gdLst/>
            <a:ahLst/>
            <a:cxnLst/>
            <a:rect l="l" t="t" r="r" b="b"/>
            <a:pathLst>
              <a:path w="5514671" h="9172010">
                <a:moveTo>
                  <a:pt x="0" y="0"/>
                </a:moveTo>
                <a:lnTo>
                  <a:pt x="5514671" y="0"/>
                </a:lnTo>
                <a:lnTo>
                  <a:pt x="5514671" y="9172010"/>
                </a:lnTo>
                <a:lnTo>
                  <a:pt x="0" y="917201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0" name="TextBox 10">
            <a:extLst>
              <a:ext uri="{FF2B5EF4-FFF2-40B4-BE49-F238E27FC236}">
                <a16:creationId xmlns:a16="http://schemas.microsoft.com/office/drawing/2014/main" id="{E6157597-7CD2-3720-0E1F-BA0F43232FFB}"/>
              </a:ext>
            </a:extLst>
          </p:cNvPr>
          <p:cNvSpPr txBox="1"/>
          <p:nvPr/>
        </p:nvSpPr>
        <p:spPr>
          <a:xfrm>
            <a:off x="-607099" y="478721"/>
            <a:ext cx="18288000" cy="7443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99"/>
              </a:lnSpc>
            </a:pPr>
            <a:r>
              <a:rPr lang="en-US" sz="4000" dirty="0" err="1">
                <a:solidFill>
                  <a:srgbClr val="262262"/>
                </a:solidFill>
                <a:latin typeface="Comic Sans MS"/>
                <a:ea typeface="Canva Sans"/>
                <a:cs typeface="Canva Sans"/>
                <a:sym typeface="Canva Sans"/>
              </a:rPr>
              <a:t>É</a:t>
            </a:r>
            <a:r>
              <a:rPr lang="en-US" sz="4000" b="1" spc="614" dirty="0" err="1">
                <a:solidFill>
                  <a:srgbClr val="262262"/>
                </a:solidFill>
                <a:latin typeface="Comic Sans MS"/>
                <a:ea typeface="Apple Juice"/>
                <a:cs typeface="Apple Juice"/>
                <a:sym typeface="Apple Juice"/>
              </a:rPr>
              <a:t>lecteurs</a:t>
            </a:r>
            <a:r>
              <a:rPr lang="en-US" sz="4000" b="1" spc="614" dirty="0">
                <a:solidFill>
                  <a:srgbClr val="262262"/>
                </a:solidFill>
                <a:latin typeface="Comic Sans MS"/>
                <a:ea typeface="Apple Juice"/>
                <a:cs typeface="Apple Juice"/>
                <a:sym typeface="Apple Juice"/>
              </a:rPr>
              <a:t> non-</a:t>
            </a:r>
            <a:r>
              <a:rPr lang="en-US" sz="4000" b="1" spc="614" dirty="0" err="1">
                <a:solidFill>
                  <a:srgbClr val="262262"/>
                </a:solidFill>
                <a:latin typeface="Comic Sans MS"/>
                <a:ea typeface="Apple Juice"/>
                <a:cs typeface="Apple Juice"/>
                <a:sym typeface="Apple Juice"/>
              </a:rPr>
              <a:t>luxembourgeois</a:t>
            </a:r>
            <a:r>
              <a:rPr lang="en-US" sz="4000" b="1" spc="614" dirty="0">
                <a:solidFill>
                  <a:srgbClr val="262262"/>
                </a:solidFill>
                <a:latin typeface="Comic Sans MS"/>
                <a:ea typeface="Apple Juice"/>
                <a:cs typeface="Apple Juice"/>
                <a:sym typeface="Apple Juice"/>
              </a:rPr>
              <a:t> </a:t>
            </a:r>
            <a:r>
              <a:rPr lang="en-US" sz="4000" b="1" spc="614" dirty="0" err="1">
                <a:solidFill>
                  <a:srgbClr val="262262"/>
                </a:solidFill>
                <a:latin typeface="Comic Sans MS"/>
                <a:ea typeface="Apple Juice"/>
                <a:cs typeface="Apple Juice"/>
                <a:sym typeface="Apple Juice"/>
              </a:rPr>
              <a:t>inscrits</a:t>
            </a:r>
            <a:r>
              <a:rPr lang="en-US" sz="4000" b="1" spc="614" dirty="0">
                <a:solidFill>
                  <a:srgbClr val="262262"/>
                </a:solidFill>
                <a:latin typeface="Comic Sans MS"/>
                <a:ea typeface="Apple Juice"/>
                <a:cs typeface="Apple Juice"/>
                <a:sym typeface="Apple Juice"/>
              </a:rPr>
              <a:t> &amp; </a:t>
            </a:r>
            <a:r>
              <a:rPr lang="en-US" sz="4000" b="1" spc="614" dirty="0" err="1">
                <a:solidFill>
                  <a:srgbClr val="262262"/>
                </a:solidFill>
                <a:latin typeface="Comic Sans MS"/>
                <a:ea typeface="Apple Juice"/>
                <a:cs typeface="Apple Juice"/>
                <a:sym typeface="Apple Juice"/>
              </a:rPr>
              <a:t>potentiels</a:t>
            </a:r>
            <a:endParaRPr lang="en-US" sz="4000" b="1" spc="614">
              <a:solidFill>
                <a:srgbClr val="262262"/>
              </a:solidFill>
              <a:latin typeface="Comic Sans MS"/>
              <a:ea typeface="Apple Juice"/>
              <a:cs typeface="Apple Juice"/>
              <a:sym typeface="Apple Juice"/>
            </a:endParaRPr>
          </a:p>
        </p:txBody>
      </p:sp>
      <p:graphicFrame>
        <p:nvGraphicFramePr>
          <p:cNvPr id="12" name="Graphique 11">
            <a:extLst>
              <a:ext uri="{FF2B5EF4-FFF2-40B4-BE49-F238E27FC236}">
                <a16:creationId xmlns:a16="http://schemas.microsoft.com/office/drawing/2014/main" id="{5BAA39E0-4952-A15E-DF5A-7B8D33F4CBF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7124086"/>
              </p:ext>
            </p:extLst>
          </p:nvPr>
        </p:nvGraphicFramePr>
        <p:xfrm>
          <a:off x="3429001" y="1738913"/>
          <a:ext cx="12039600" cy="74431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</p:spTree>
    <p:extLst>
      <p:ext uri="{BB962C8B-B14F-4D97-AF65-F5344CB8AC3E}">
        <p14:creationId xmlns:p14="http://schemas.microsoft.com/office/powerpoint/2010/main" val="23830019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52626E-510D-9862-2720-E212845B2B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2014C37F-31FE-6241-890A-F9FEB4CC1FCB}"/>
              </a:ext>
            </a:extLst>
          </p:cNvPr>
          <p:cNvSpPr/>
          <p:nvPr/>
        </p:nvSpPr>
        <p:spPr>
          <a:xfrm>
            <a:off x="15468600" y="-857794"/>
            <a:ext cx="6451446" cy="2596707"/>
          </a:xfrm>
          <a:custGeom>
            <a:avLst/>
            <a:gdLst/>
            <a:ahLst/>
            <a:cxnLst/>
            <a:rect l="l" t="t" r="r" b="b"/>
            <a:pathLst>
              <a:path w="6451446" h="2596707">
                <a:moveTo>
                  <a:pt x="0" y="0"/>
                </a:moveTo>
                <a:lnTo>
                  <a:pt x="6451447" y="0"/>
                </a:lnTo>
                <a:lnTo>
                  <a:pt x="6451447" y="2596707"/>
                </a:lnTo>
                <a:lnTo>
                  <a:pt x="0" y="259670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B1AA2140-6782-BCEB-AE4B-402C39D4F3AD}"/>
              </a:ext>
            </a:extLst>
          </p:cNvPr>
          <p:cNvSpPr/>
          <p:nvPr/>
        </p:nvSpPr>
        <p:spPr>
          <a:xfrm>
            <a:off x="-8697510" y="7422724"/>
            <a:ext cx="10528877" cy="10896639"/>
          </a:xfrm>
          <a:custGeom>
            <a:avLst/>
            <a:gdLst/>
            <a:ahLst/>
            <a:cxnLst/>
            <a:rect l="l" t="t" r="r" b="b"/>
            <a:pathLst>
              <a:path w="10528877" h="10896639">
                <a:moveTo>
                  <a:pt x="0" y="0"/>
                </a:moveTo>
                <a:lnTo>
                  <a:pt x="10528877" y="0"/>
                </a:lnTo>
                <a:lnTo>
                  <a:pt x="10528877" y="10896638"/>
                </a:lnTo>
                <a:lnTo>
                  <a:pt x="0" y="1089663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C914D02D-1366-23C5-CCC7-42488388555A}"/>
              </a:ext>
            </a:extLst>
          </p:cNvPr>
          <p:cNvSpPr/>
          <p:nvPr/>
        </p:nvSpPr>
        <p:spPr>
          <a:xfrm rot="-574179">
            <a:off x="2338332" y="489131"/>
            <a:ext cx="13153541" cy="10539275"/>
          </a:xfrm>
          <a:custGeom>
            <a:avLst/>
            <a:gdLst/>
            <a:ahLst/>
            <a:cxnLst/>
            <a:rect l="l" t="t" r="r" b="b"/>
            <a:pathLst>
              <a:path w="13153541" h="10539275">
                <a:moveTo>
                  <a:pt x="0" y="0"/>
                </a:moveTo>
                <a:lnTo>
                  <a:pt x="13153542" y="0"/>
                </a:lnTo>
                <a:lnTo>
                  <a:pt x="13153542" y="10539275"/>
                </a:lnTo>
                <a:lnTo>
                  <a:pt x="0" y="1053927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D3F03EC1-5E81-1958-F0C4-8F1C3300EA2E}"/>
              </a:ext>
            </a:extLst>
          </p:cNvPr>
          <p:cNvSpPr/>
          <p:nvPr/>
        </p:nvSpPr>
        <p:spPr>
          <a:xfrm rot="-655221" flipV="1">
            <a:off x="12785022" y="1032007"/>
            <a:ext cx="3736408" cy="609197"/>
          </a:xfrm>
          <a:custGeom>
            <a:avLst/>
            <a:gdLst/>
            <a:ahLst/>
            <a:cxnLst/>
            <a:rect l="l" t="t" r="r" b="b"/>
            <a:pathLst>
              <a:path w="3736408" h="609197">
                <a:moveTo>
                  <a:pt x="0" y="609197"/>
                </a:moveTo>
                <a:lnTo>
                  <a:pt x="3736408" y="609197"/>
                </a:lnTo>
                <a:lnTo>
                  <a:pt x="3736408" y="0"/>
                </a:lnTo>
                <a:lnTo>
                  <a:pt x="0" y="0"/>
                </a:lnTo>
                <a:lnTo>
                  <a:pt x="0" y="609197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C390C494-4869-4A63-72E2-3445DBFAF806}"/>
              </a:ext>
            </a:extLst>
          </p:cNvPr>
          <p:cNvSpPr/>
          <p:nvPr/>
        </p:nvSpPr>
        <p:spPr>
          <a:xfrm rot="-3728932">
            <a:off x="339638" y="3714323"/>
            <a:ext cx="5514671" cy="9172010"/>
          </a:xfrm>
          <a:custGeom>
            <a:avLst/>
            <a:gdLst/>
            <a:ahLst/>
            <a:cxnLst/>
            <a:rect l="l" t="t" r="r" b="b"/>
            <a:pathLst>
              <a:path w="5514671" h="9172010">
                <a:moveTo>
                  <a:pt x="0" y="0"/>
                </a:moveTo>
                <a:lnTo>
                  <a:pt x="5514671" y="0"/>
                </a:lnTo>
                <a:lnTo>
                  <a:pt x="5514671" y="9172010"/>
                </a:lnTo>
                <a:lnTo>
                  <a:pt x="0" y="917201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0" name="TextBox 10">
            <a:extLst>
              <a:ext uri="{FF2B5EF4-FFF2-40B4-BE49-F238E27FC236}">
                <a16:creationId xmlns:a16="http://schemas.microsoft.com/office/drawing/2014/main" id="{243F4993-12F6-9BEA-F08C-227CD90ABCAE}"/>
              </a:ext>
            </a:extLst>
          </p:cNvPr>
          <p:cNvSpPr txBox="1"/>
          <p:nvPr/>
        </p:nvSpPr>
        <p:spPr>
          <a:xfrm>
            <a:off x="-1" y="478721"/>
            <a:ext cx="18288001" cy="7443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399"/>
              </a:lnSpc>
            </a:pPr>
            <a:r>
              <a:rPr lang="en-US" sz="4000" b="1" spc="614" dirty="0" err="1">
                <a:solidFill>
                  <a:srgbClr val="262262"/>
                </a:solidFill>
                <a:latin typeface="Comic Sans MS" panose="030F0902030302020204" pitchFamily="66" charset="0"/>
                <a:ea typeface="Apple Juice"/>
                <a:cs typeface="Apple Juice"/>
                <a:sym typeface="Apple Juice"/>
              </a:rPr>
              <a:t>Taux</a:t>
            </a:r>
            <a:r>
              <a:rPr lang="en-US" sz="4000" b="1" spc="614" dirty="0">
                <a:solidFill>
                  <a:srgbClr val="262262"/>
                </a:solidFill>
                <a:latin typeface="Comic Sans MS" panose="030F0902030302020204" pitchFamily="66" charset="0"/>
                <a:ea typeface="Apple Juice"/>
                <a:cs typeface="Apple Juice"/>
                <a:sym typeface="Apple Juice"/>
              </a:rPr>
              <a:t> </a:t>
            </a:r>
            <a:r>
              <a:rPr lang="en-US" sz="4000" b="1" spc="614" dirty="0" err="1">
                <a:solidFill>
                  <a:srgbClr val="262262"/>
                </a:solidFill>
                <a:latin typeface="Comic Sans MS" panose="030F0902030302020204" pitchFamily="66" charset="0"/>
                <a:ea typeface="Apple Juice"/>
                <a:cs typeface="Apple Juice"/>
                <a:sym typeface="Apple Juice"/>
              </a:rPr>
              <a:t>d’inscription</a:t>
            </a:r>
            <a:r>
              <a:rPr lang="en-US" sz="4000" b="1" spc="614" dirty="0">
                <a:solidFill>
                  <a:srgbClr val="262262"/>
                </a:solidFill>
                <a:latin typeface="Comic Sans MS" panose="030F0902030302020204" pitchFamily="66" charset="0"/>
                <a:ea typeface="Apple Juice"/>
                <a:cs typeface="Apple Juice"/>
                <a:sym typeface="Apple Juice"/>
              </a:rPr>
              <a:t> par commune</a:t>
            </a:r>
          </a:p>
        </p:txBody>
      </p:sp>
      <p:graphicFrame>
        <p:nvGraphicFramePr>
          <p:cNvPr id="6" name="Graphique 5">
            <a:extLst>
              <a:ext uri="{FF2B5EF4-FFF2-40B4-BE49-F238E27FC236}">
                <a16:creationId xmlns:a16="http://schemas.microsoft.com/office/drawing/2014/main" id="{CE5990A7-69E3-A642-AD78-B622A927467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65937021"/>
              </p:ext>
            </p:extLst>
          </p:nvPr>
        </p:nvGraphicFramePr>
        <p:xfrm>
          <a:off x="533400" y="1427908"/>
          <a:ext cx="17526000" cy="82113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</p:spTree>
    <p:extLst>
      <p:ext uri="{BB962C8B-B14F-4D97-AF65-F5344CB8AC3E}">
        <p14:creationId xmlns:p14="http://schemas.microsoft.com/office/powerpoint/2010/main" val="17105781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059C37-1C84-B634-1142-60A891BB97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9D71D72B-FAF7-5D55-C8FC-20137D26EE27}"/>
              </a:ext>
            </a:extLst>
          </p:cNvPr>
          <p:cNvSpPr/>
          <p:nvPr/>
        </p:nvSpPr>
        <p:spPr>
          <a:xfrm>
            <a:off x="15468600" y="-857794"/>
            <a:ext cx="6451446" cy="2596707"/>
          </a:xfrm>
          <a:custGeom>
            <a:avLst/>
            <a:gdLst/>
            <a:ahLst/>
            <a:cxnLst/>
            <a:rect l="l" t="t" r="r" b="b"/>
            <a:pathLst>
              <a:path w="6451446" h="2596707">
                <a:moveTo>
                  <a:pt x="0" y="0"/>
                </a:moveTo>
                <a:lnTo>
                  <a:pt x="6451447" y="0"/>
                </a:lnTo>
                <a:lnTo>
                  <a:pt x="6451447" y="2596707"/>
                </a:lnTo>
                <a:lnTo>
                  <a:pt x="0" y="259670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5D392F67-5BA5-EF87-DD08-5325C6EED83E}"/>
              </a:ext>
            </a:extLst>
          </p:cNvPr>
          <p:cNvSpPr/>
          <p:nvPr/>
        </p:nvSpPr>
        <p:spPr>
          <a:xfrm>
            <a:off x="-8705286" y="7936635"/>
            <a:ext cx="10528877" cy="10896639"/>
          </a:xfrm>
          <a:custGeom>
            <a:avLst/>
            <a:gdLst/>
            <a:ahLst/>
            <a:cxnLst/>
            <a:rect l="l" t="t" r="r" b="b"/>
            <a:pathLst>
              <a:path w="10528877" h="10896639">
                <a:moveTo>
                  <a:pt x="0" y="0"/>
                </a:moveTo>
                <a:lnTo>
                  <a:pt x="10528877" y="0"/>
                </a:lnTo>
                <a:lnTo>
                  <a:pt x="10528877" y="10896638"/>
                </a:lnTo>
                <a:lnTo>
                  <a:pt x="0" y="1089663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A52EEF55-4CA3-D471-C492-4C7CAB9F1FA9}"/>
              </a:ext>
            </a:extLst>
          </p:cNvPr>
          <p:cNvSpPr/>
          <p:nvPr/>
        </p:nvSpPr>
        <p:spPr>
          <a:xfrm rot="-574179">
            <a:off x="2338332" y="489131"/>
            <a:ext cx="13153541" cy="10539275"/>
          </a:xfrm>
          <a:custGeom>
            <a:avLst/>
            <a:gdLst/>
            <a:ahLst/>
            <a:cxnLst/>
            <a:rect l="l" t="t" r="r" b="b"/>
            <a:pathLst>
              <a:path w="13153541" h="10539275">
                <a:moveTo>
                  <a:pt x="0" y="0"/>
                </a:moveTo>
                <a:lnTo>
                  <a:pt x="13153542" y="0"/>
                </a:lnTo>
                <a:lnTo>
                  <a:pt x="13153542" y="10539275"/>
                </a:lnTo>
                <a:lnTo>
                  <a:pt x="0" y="1053927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EF4B0412-8E61-D0B5-3BC3-C028E4F21349}"/>
              </a:ext>
            </a:extLst>
          </p:cNvPr>
          <p:cNvSpPr/>
          <p:nvPr/>
        </p:nvSpPr>
        <p:spPr>
          <a:xfrm rot="-655221" flipV="1">
            <a:off x="12785022" y="1032007"/>
            <a:ext cx="3736408" cy="609197"/>
          </a:xfrm>
          <a:custGeom>
            <a:avLst/>
            <a:gdLst/>
            <a:ahLst/>
            <a:cxnLst/>
            <a:rect l="l" t="t" r="r" b="b"/>
            <a:pathLst>
              <a:path w="3736408" h="609197">
                <a:moveTo>
                  <a:pt x="0" y="609197"/>
                </a:moveTo>
                <a:lnTo>
                  <a:pt x="3736408" y="609197"/>
                </a:lnTo>
                <a:lnTo>
                  <a:pt x="3736408" y="0"/>
                </a:lnTo>
                <a:lnTo>
                  <a:pt x="0" y="0"/>
                </a:lnTo>
                <a:lnTo>
                  <a:pt x="0" y="609197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BCEC21B3-4931-1EA9-858E-0B12F3EB3BB1}"/>
              </a:ext>
            </a:extLst>
          </p:cNvPr>
          <p:cNvSpPr/>
          <p:nvPr/>
        </p:nvSpPr>
        <p:spPr>
          <a:xfrm rot="-3728932">
            <a:off x="1506690" y="4477966"/>
            <a:ext cx="5514671" cy="9172010"/>
          </a:xfrm>
          <a:custGeom>
            <a:avLst/>
            <a:gdLst/>
            <a:ahLst/>
            <a:cxnLst/>
            <a:rect l="l" t="t" r="r" b="b"/>
            <a:pathLst>
              <a:path w="5514671" h="9172010">
                <a:moveTo>
                  <a:pt x="0" y="0"/>
                </a:moveTo>
                <a:lnTo>
                  <a:pt x="5514671" y="0"/>
                </a:lnTo>
                <a:lnTo>
                  <a:pt x="5514671" y="9172010"/>
                </a:lnTo>
                <a:lnTo>
                  <a:pt x="0" y="917201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0" name="TextBox 10">
            <a:extLst>
              <a:ext uri="{FF2B5EF4-FFF2-40B4-BE49-F238E27FC236}">
                <a16:creationId xmlns:a16="http://schemas.microsoft.com/office/drawing/2014/main" id="{264BCA38-9885-F8F5-C622-C3DBE84E6328}"/>
              </a:ext>
            </a:extLst>
          </p:cNvPr>
          <p:cNvSpPr txBox="1"/>
          <p:nvPr/>
        </p:nvSpPr>
        <p:spPr>
          <a:xfrm>
            <a:off x="-1" y="478721"/>
            <a:ext cx="18288001" cy="7443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399"/>
              </a:lnSpc>
            </a:pPr>
            <a:r>
              <a:rPr lang="en-US" sz="4000" b="1" spc="614" dirty="0" err="1">
                <a:solidFill>
                  <a:srgbClr val="262262"/>
                </a:solidFill>
                <a:latin typeface="Comic Sans MS" panose="030F0902030302020204" pitchFamily="66" charset="0"/>
                <a:ea typeface="Apple Juice"/>
                <a:cs typeface="Apple Juice"/>
                <a:sym typeface="Apple Juice"/>
              </a:rPr>
              <a:t>Taux</a:t>
            </a:r>
            <a:r>
              <a:rPr lang="en-US" sz="4000" b="1" spc="614" dirty="0">
                <a:solidFill>
                  <a:srgbClr val="262262"/>
                </a:solidFill>
                <a:latin typeface="Comic Sans MS" panose="030F0902030302020204" pitchFamily="66" charset="0"/>
                <a:ea typeface="Apple Juice"/>
                <a:cs typeface="Apple Juice"/>
                <a:sym typeface="Apple Juice"/>
              </a:rPr>
              <a:t> </a:t>
            </a:r>
            <a:r>
              <a:rPr lang="en-US" sz="4000" b="1" spc="614" dirty="0" err="1">
                <a:solidFill>
                  <a:srgbClr val="262262"/>
                </a:solidFill>
                <a:latin typeface="Comic Sans MS" panose="030F0902030302020204" pitchFamily="66" charset="0"/>
                <a:ea typeface="Apple Juice"/>
                <a:cs typeface="Apple Juice"/>
                <a:sym typeface="Apple Juice"/>
              </a:rPr>
              <a:t>d’inscription</a:t>
            </a:r>
            <a:r>
              <a:rPr lang="en-US" sz="4000" b="1" spc="614" dirty="0">
                <a:solidFill>
                  <a:srgbClr val="262262"/>
                </a:solidFill>
                <a:latin typeface="Comic Sans MS" panose="030F0902030302020204" pitchFamily="66" charset="0"/>
                <a:ea typeface="Apple Juice"/>
                <a:cs typeface="Apple Juice"/>
                <a:sym typeface="Apple Juice"/>
              </a:rPr>
              <a:t> par </a:t>
            </a:r>
            <a:r>
              <a:rPr lang="en-US" sz="4000" b="1" spc="614" dirty="0" err="1">
                <a:solidFill>
                  <a:srgbClr val="262262"/>
                </a:solidFill>
                <a:latin typeface="Comic Sans MS" panose="030F0902030302020204" pitchFamily="66" charset="0"/>
                <a:ea typeface="Apple Juice"/>
                <a:cs typeface="Apple Juice"/>
                <a:sym typeface="Apple Juice"/>
              </a:rPr>
              <a:t>nationalité</a:t>
            </a:r>
            <a:endParaRPr lang="en-US" sz="4000" spc="614" dirty="0">
              <a:solidFill>
                <a:srgbClr val="262262"/>
              </a:solidFill>
              <a:latin typeface="Comic Sans MS" panose="030F0902030302020204" pitchFamily="66" charset="0"/>
              <a:ea typeface="Apple Juice"/>
              <a:cs typeface="Apple Juice"/>
              <a:sym typeface="Apple Juice"/>
            </a:endParaRPr>
          </a:p>
        </p:txBody>
      </p:sp>
      <p:graphicFrame>
        <p:nvGraphicFramePr>
          <p:cNvPr id="6" name="Graphique 5">
            <a:extLst>
              <a:ext uri="{FF2B5EF4-FFF2-40B4-BE49-F238E27FC236}">
                <a16:creationId xmlns:a16="http://schemas.microsoft.com/office/drawing/2014/main" id="{DF16BC52-4BB3-2DB0-0B13-95F60643CE9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31103257"/>
              </p:ext>
            </p:extLst>
          </p:nvPr>
        </p:nvGraphicFramePr>
        <p:xfrm>
          <a:off x="1219200" y="1427908"/>
          <a:ext cx="16014137" cy="8592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</p:spTree>
    <p:extLst>
      <p:ext uri="{BB962C8B-B14F-4D97-AF65-F5344CB8AC3E}">
        <p14:creationId xmlns:p14="http://schemas.microsoft.com/office/powerpoint/2010/main" val="42470703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D451C8-459A-47DB-51BC-2DF2510062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>
            <a:extLst>
              <a:ext uri="{FF2B5EF4-FFF2-40B4-BE49-F238E27FC236}">
                <a16:creationId xmlns:a16="http://schemas.microsoft.com/office/drawing/2014/main" id="{88412EF8-8A50-39BE-ABE3-CD4CE61DCF62}"/>
              </a:ext>
            </a:extLst>
          </p:cNvPr>
          <p:cNvSpPr/>
          <p:nvPr/>
        </p:nvSpPr>
        <p:spPr>
          <a:xfrm>
            <a:off x="-4038600" y="8171925"/>
            <a:ext cx="6451446" cy="2596707"/>
          </a:xfrm>
          <a:custGeom>
            <a:avLst/>
            <a:gdLst/>
            <a:ahLst/>
            <a:cxnLst/>
            <a:rect l="l" t="t" r="r" b="b"/>
            <a:pathLst>
              <a:path w="6451446" h="2596707">
                <a:moveTo>
                  <a:pt x="0" y="0"/>
                </a:moveTo>
                <a:lnTo>
                  <a:pt x="6451446" y="0"/>
                </a:lnTo>
                <a:lnTo>
                  <a:pt x="6451446" y="2596708"/>
                </a:lnTo>
                <a:lnTo>
                  <a:pt x="0" y="259670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F3801C13-D94D-3C7A-DDD2-2AA596C6467D}"/>
              </a:ext>
            </a:extLst>
          </p:cNvPr>
          <p:cNvSpPr/>
          <p:nvPr/>
        </p:nvSpPr>
        <p:spPr>
          <a:xfrm>
            <a:off x="-180133" y="124601"/>
            <a:ext cx="18468133" cy="9003215"/>
          </a:xfrm>
          <a:custGeom>
            <a:avLst/>
            <a:gdLst/>
            <a:ahLst/>
            <a:cxnLst/>
            <a:rect l="l" t="t" r="r" b="b"/>
            <a:pathLst>
              <a:path w="18468133" h="9003215">
                <a:moveTo>
                  <a:pt x="0" y="0"/>
                </a:moveTo>
                <a:lnTo>
                  <a:pt x="18468133" y="0"/>
                </a:lnTo>
                <a:lnTo>
                  <a:pt x="18468133" y="9003215"/>
                </a:lnTo>
                <a:lnTo>
                  <a:pt x="0" y="900321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97FF0B90-9ED7-8E00-A649-C056B25F4A8E}"/>
              </a:ext>
            </a:extLst>
          </p:cNvPr>
          <p:cNvSpPr/>
          <p:nvPr/>
        </p:nvSpPr>
        <p:spPr>
          <a:xfrm>
            <a:off x="15108932" y="-1224984"/>
            <a:ext cx="3626168" cy="4114800"/>
          </a:xfrm>
          <a:custGeom>
            <a:avLst/>
            <a:gdLst/>
            <a:ahLst/>
            <a:cxnLst/>
            <a:rect l="l" t="t" r="r" b="b"/>
            <a:pathLst>
              <a:path w="3626168" h="4114800">
                <a:moveTo>
                  <a:pt x="0" y="0"/>
                </a:moveTo>
                <a:lnTo>
                  <a:pt x="3626168" y="0"/>
                </a:lnTo>
                <a:lnTo>
                  <a:pt x="362616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239B21A1-A885-9D04-DC54-54E76430C735}"/>
              </a:ext>
            </a:extLst>
          </p:cNvPr>
          <p:cNvSpPr txBox="1"/>
          <p:nvPr/>
        </p:nvSpPr>
        <p:spPr>
          <a:xfrm>
            <a:off x="3048000" y="374526"/>
            <a:ext cx="11582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solidFill>
                  <a:srgbClr val="262162"/>
                </a:solidFill>
                <a:latin typeface="Comic Sans MS" panose="030F0902030302020204" pitchFamily="66" charset="0"/>
              </a:rPr>
              <a:t>Tranche d’âge</a:t>
            </a:r>
            <a:endParaRPr lang="fr-FR" sz="4000" dirty="0">
              <a:solidFill>
                <a:srgbClr val="262162"/>
              </a:solidFill>
              <a:latin typeface="Comic Sans MS" panose="030F0902030302020204" pitchFamily="66" charset="0"/>
            </a:endParaRPr>
          </a:p>
        </p:txBody>
      </p:sp>
      <p:graphicFrame>
        <p:nvGraphicFramePr>
          <p:cNvPr id="2" name="Graphique 1">
            <a:extLst>
              <a:ext uri="{FF2B5EF4-FFF2-40B4-BE49-F238E27FC236}">
                <a16:creationId xmlns:a16="http://schemas.microsoft.com/office/drawing/2014/main" id="{172B9D1F-2D9B-2CCD-423C-7FFFD87D1E6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03946769"/>
              </p:ext>
            </p:extLst>
          </p:nvPr>
        </p:nvGraphicFramePr>
        <p:xfrm>
          <a:off x="838200" y="1378858"/>
          <a:ext cx="14953343" cy="77489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28721724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36B623-AE30-F7FE-3A1C-C244988C55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F7567DC2-1468-021C-8232-48511B0EF383}"/>
              </a:ext>
            </a:extLst>
          </p:cNvPr>
          <p:cNvSpPr/>
          <p:nvPr/>
        </p:nvSpPr>
        <p:spPr>
          <a:xfrm>
            <a:off x="15468600" y="-857794"/>
            <a:ext cx="6451446" cy="2596707"/>
          </a:xfrm>
          <a:custGeom>
            <a:avLst/>
            <a:gdLst/>
            <a:ahLst/>
            <a:cxnLst/>
            <a:rect l="l" t="t" r="r" b="b"/>
            <a:pathLst>
              <a:path w="6451446" h="2596707">
                <a:moveTo>
                  <a:pt x="0" y="0"/>
                </a:moveTo>
                <a:lnTo>
                  <a:pt x="6451447" y="0"/>
                </a:lnTo>
                <a:lnTo>
                  <a:pt x="6451447" y="2596707"/>
                </a:lnTo>
                <a:lnTo>
                  <a:pt x="0" y="259670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20943F0B-AE5B-24FC-49BF-CE69FD2E7754}"/>
              </a:ext>
            </a:extLst>
          </p:cNvPr>
          <p:cNvSpPr/>
          <p:nvPr/>
        </p:nvSpPr>
        <p:spPr>
          <a:xfrm>
            <a:off x="-7369287" y="6818962"/>
            <a:ext cx="10528877" cy="10896639"/>
          </a:xfrm>
          <a:custGeom>
            <a:avLst/>
            <a:gdLst/>
            <a:ahLst/>
            <a:cxnLst/>
            <a:rect l="l" t="t" r="r" b="b"/>
            <a:pathLst>
              <a:path w="10528877" h="10896639">
                <a:moveTo>
                  <a:pt x="0" y="0"/>
                </a:moveTo>
                <a:lnTo>
                  <a:pt x="10528877" y="0"/>
                </a:lnTo>
                <a:lnTo>
                  <a:pt x="10528877" y="10896638"/>
                </a:lnTo>
                <a:lnTo>
                  <a:pt x="0" y="1089663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6CDCDA63-4581-72E0-00A1-E29E28087A79}"/>
              </a:ext>
            </a:extLst>
          </p:cNvPr>
          <p:cNvSpPr/>
          <p:nvPr/>
        </p:nvSpPr>
        <p:spPr>
          <a:xfrm rot="-574179">
            <a:off x="2338332" y="489131"/>
            <a:ext cx="13153541" cy="10539275"/>
          </a:xfrm>
          <a:custGeom>
            <a:avLst/>
            <a:gdLst/>
            <a:ahLst/>
            <a:cxnLst/>
            <a:rect l="l" t="t" r="r" b="b"/>
            <a:pathLst>
              <a:path w="13153541" h="10539275">
                <a:moveTo>
                  <a:pt x="0" y="0"/>
                </a:moveTo>
                <a:lnTo>
                  <a:pt x="13153542" y="0"/>
                </a:lnTo>
                <a:lnTo>
                  <a:pt x="13153542" y="10539275"/>
                </a:lnTo>
                <a:lnTo>
                  <a:pt x="0" y="1053927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5D42FA88-9097-8A0C-8AD2-61C844818539}"/>
              </a:ext>
            </a:extLst>
          </p:cNvPr>
          <p:cNvSpPr/>
          <p:nvPr/>
        </p:nvSpPr>
        <p:spPr>
          <a:xfrm rot="-655221" flipV="1">
            <a:off x="12785022" y="1032007"/>
            <a:ext cx="3736408" cy="609197"/>
          </a:xfrm>
          <a:custGeom>
            <a:avLst/>
            <a:gdLst/>
            <a:ahLst/>
            <a:cxnLst/>
            <a:rect l="l" t="t" r="r" b="b"/>
            <a:pathLst>
              <a:path w="3736408" h="609197">
                <a:moveTo>
                  <a:pt x="0" y="609197"/>
                </a:moveTo>
                <a:lnTo>
                  <a:pt x="3736408" y="609197"/>
                </a:lnTo>
                <a:lnTo>
                  <a:pt x="3736408" y="0"/>
                </a:lnTo>
                <a:lnTo>
                  <a:pt x="0" y="0"/>
                </a:lnTo>
                <a:lnTo>
                  <a:pt x="0" y="609197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D55A5DD3-EDDA-B9BD-7768-BB5BAC3AA868}"/>
              </a:ext>
            </a:extLst>
          </p:cNvPr>
          <p:cNvSpPr/>
          <p:nvPr/>
        </p:nvSpPr>
        <p:spPr>
          <a:xfrm rot="-3728932">
            <a:off x="814825" y="3026977"/>
            <a:ext cx="5514671" cy="9172010"/>
          </a:xfrm>
          <a:custGeom>
            <a:avLst/>
            <a:gdLst/>
            <a:ahLst/>
            <a:cxnLst/>
            <a:rect l="l" t="t" r="r" b="b"/>
            <a:pathLst>
              <a:path w="5514671" h="9172010">
                <a:moveTo>
                  <a:pt x="0" y="0"/>
                </a:moveTo>
                <a:lnTo>
                  <a:pt x="5514671" y="0"/>
                </a:lnTo>
                <a:lnTo>
                  <a:pt x="5514671" y="9172010"/>
                </a:lnTo>
                <a:lnTo>
                  <a:pt x="0" y="917201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0" name="TextBox 10">
            <a:extLst>
              <a:ext uri="{FF2B5EF4-FFF2-40B4-BE49-F238E27FC236}">
                <a16:creationId xmlns:a16="http://schemas.microsoft.com/office/drawing/2014/main" id="{3C37A45F-563D-F37A-1D93-2A151BD59367}"/>
              </a:ext>
            </a:extLst>
          </p:cNvPr>
          <p:cNvSpPr txBox="1"/>
          <p:nvPr/>
        </p:nvSpPr>
        <p:spPr>
          <a:xfrm>
            <a:off x="-1" y="478721"/>
            <a:ext cx="18288001" cy="7443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399"/>
              </a:lnSpc>
            </a:pPr>
            <a:r>
              <a:rPr lang="en-US" sz="4000" b="1" spc="614" dirty="0">
                <a:solidFill>
                  <a:srgbClr val="262262"/>
                </a:solidFill>
                <a:latin typeface="Comic Sans MS" panose="030F0902030302020204" pitchFamily="66" charset="0"/>
                <a:ea typeface="Apple Juice"/>
                <a:cs typeface="Apple Juice"/>
                <a:sym typeface="Apple Juice"/>
              </a:rPr>
              <a:t>Durée de </a:t>
            </a:r>
            <a:r>
              <a:rPr lang="en-US" sz="4000" b="1" spc="614" dirty="0" err="1">
                <a:solidFill>
                  <a:srgbClr val="262262"/>
                </a:solidFill>
                <a:latin typeface="Comic Sans MS" panose="030F0902030302020204" pitchFamily="66" charset="0"/>
                <a:ea typeface="Apple Juice"/>
                <a:cs typeface="Apple Juice"/>
                <a:sym typeface="Apple Juice"/>
              </a:rPr>
              <a:t>résidence</a:t>
            </a:r>
            <a:r>
              <a:rPr lang="en-US" sz="4000" b="1" spc="614" dirty="0">
                <a:solidFill>
                  <a:srgbClr val="262262"/>
                </a:solidFill>
                <a:latin typeface="Comic Sans MS" panose="030F0902030302020204" pitchFamily="66" charset="0"/>
                <a:ea typeface="Apple Juice"/>
                <a:cs typeface="Apple Juice"/>
                <a:sym typeface="Apple Juice"/>
              </a:rPr>
              <a:t> dans le pays</a:t>
            </a:r>
          </a:p>
        </p:txBody>
      </p:sp>
      <p:graphicFrame>
        <p:nvGraphicFramePr>
          <p:cNvPr id="6" name="Graphique 5">
            <a:extLst>
              <a:ext uri="{FF2B5EF4-FFF2-40B4-BE49-F238E27FC236}">
                <a16:creationId xmlns:a16="http://schemas.microsoft.com/office/drawing/2014/main" id="{B7B4A96E-0475-B27E-E75D-B54242EEDC9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04851745"/>
              </p:ext>
            </p:extLst>
          </p:nvPr>
        </p:nvGraphicFramePr>
        <p:xfrm>
          <a:off x="1742694" y="1427907"/>
          <a:ext cx="15707105" cy="83803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</p:spTree>
    <p:extLst>
      <p:ext uri="{BB962C8B-B14F-4D97-AF65-F5344CB8AC3E}">
        <p14:creationId xmlns:p14="http://schemas.microsoft.com/office/powerpoint/2010/main" val="5144737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1083</TotalTime>
  <Words>666</Words>
  <Application>Microsoft Macintosh PowerPoint</Application>
  <PresentationFormat>Personnalisé</PresentationFormat>
  <Paragraphs>91</Paragraphs>
  <Slides>22</Slides>
  <Notes>7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29" baseType="lpstr">
      <vt:lpstr>Calibri</vt:lpstr>
      <vt:lpstr>Wingdings</vt:lpstr>
      <vt:lpstr>Nunito</vt:lpstr>
      <vt:lpstr>Aptos</vt:lpstr>
      <vt:lpstr>Comic Sans MS</vt:lpstr>
      <vt:lpstr>Arial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Copie de Élection Présidentielles Présentation Éducative Bleu Illustré</dc:title>
  <cp:lastModifiedBy>Nenad Dubajic</cp:lastModifiedBy>
  <cp:revision>41</cp:revision>
  <dcterms:created xsi:type="dcterms:W3CDTF">2006-08-16T00:00:00Z</dcterms:created>
  <dcterms:modified xsi:type="dcterms:W3CDTF">2025-10-14T05:48:27Z</dcterms:modified>
  <dc:identifier>DAGydwZXS6A</dc:identifier>
</cp:coreProperties>
</file>